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6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1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0238A-BA8C-40A3-A046-08E9B356D64A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</dgm:pt>
    <dgm:pt modelId="{FD7CBF91-2587-4C89-952A-787358C6E7F4}">
      <dgm:prSet phldrT="[Text]"/>
      <dgm:spPr/>
      <dgm:t>
        <a:bodyPr/>
        <a:lstStyle/>
        <a:p>
          <a:r>
            <a:rPr lang="sr-Cyrl-RS" dirty="0" smtClean="0"/>
            <a:t>Наша радост</a:t>
          </a:r>
          <a:endParaRPr lang="en-US" dirty="0"/>
        </a:p>
      </dgm:t>
    </dgm:pt>
    <dgm:pt modelId="{9E2CD26C-916E-405E-8176-29624C1D16F2}" type="parTrans" cxnId="{D2666A61-2A36-4856-ADCB-FC338DE2B601}">
      <dgm:prSet/>
      <dgm:spPr/>
      <dgm:t>
        <a:bodyPr/>
        <a:lstStyle/>
        <a:p>
          <a:endParaRPr lang="en-US"/>
        </a:p>
      </dgm:t>
    </dgm:pt>
    <dgm:pt modelId="{91FEA29B-012F-4E02-BE88-B0AE1331FCFE}" type="sibTrans" cxnId="{D2666A61-2A36-4856-ADCB-FC338DE2B601}">
      <dgm:prSet/>
      <dgm:spPr/>
      <dgm:t>
        <a:bodyPr/>
        <a:lstStyle/>
        <a:p>
          <a:endParaRPr lang="en-US"/>
        </a:p>
      </dgm:t>
    </dgm:pt>
    <dgm:pt modelId="{9CF24EAF-56D9-4D21-95B3-C5D5CF9BA16D}">
      <dgm:prSet phldrT="[Text]"/>
      <dgm:spPr/>
      <dgm:t>
        <a:bodyPr/>
        <a:lstStyle/>
        <a:p>
          <a:r>
            <a:rPr lang="sr-Cyrl-RS" dirty="0" smtClean="0"/>
            <a:t>Сунце</a:t>
          </a:r>
          <a:endParaRPr lang="en-US" dirty="0"/>
        </a:p>
      </dgm:t>
    </dgm:pt>
    <dgm:pt modelId="{AB829A4D-DE68-40B3-9A2D-DA1F42151BBE}" type="parTrans" cxnId="{F3FA7300-55B1-4D1A-A012-F2FE9D6B61D7}">
      <dgm:prSet/>
      <dgm:spPr/>
      <dgm:t>
        <a:bodyPr/>
        <a:lstStyle/>
        <a:p>
          <a:endParaRPr lang="en-US"/>
        </a:p>
      </dgm:t>
    </dgm:pt>
    <dgm:pt modelId="{D0528403-7A9A-4050-8BEC-042304F23812}" type="sibTrans" cxnId="{F3FA7300-55B1-4D1A-A012-F2FE9D6B61D7}">
      <dgm:prSet/>
      <dgm:spPr/>
      <dgm:t>
        <a:bodyPr/>
        <a:lstStyle/>
        <a:p>
          <a:endParaRPr lang="en-US"/>
        </a:p>
      </dgm:t>
    </dgm:pt>
    <dgm:pt modelId="{4960EBCC-C542-4EEC-A9C5-E2A94067E043}">
      <dgm:prSet phldrT="[Text]"/>
      <dgm:spPr/>
      <dgm:t>
        <a:bodyPr/>
        <a:lstStyle/>
        <a:p>
          <a:r>
            <a:rPr lang="sr-Cyrl-RS" dirty="0" smtClean="0"/>
            <a:t>Лане</a:t>
          </a:r>
          <a:endParaRPr lang="en-US" dirty="0"/>
        </a:p>
      </dgm:t>
    </dgm:pt>
    <dgm:pt modelId="{0FCFEF66-CDFB-4F8A-B7CD-AEB3DB4620FD}" type="parTrans" cxnId="{5CFF95B7-D29B-429C-B402-5E8962CC9A47}">
      <dgm:prSet/>
      <dgm:spPr/>
      <dgm:t>
        <a:bodyPr/>
        <a:lstStyle/>
        <a:p>
          <a:endParaRPr lang="en-US"/>
        </a:p>
      </dgm:t>
    </dgm:pt>
    <dgm:pt modelId="{5D37AD2D-188E-4F5A-BC36-957CD642F5D8}" type="sibTrans" cxnId="{5CFF95B7-D29B-429C-B402-5E8962CC9A47}">
      <dgm:prSet/>
      <dgm:spPr/>
      <dgm:t>
        <a:bodyPr/>
        <a:lstStyle/>
        <a:p>
          <a:endParaRPr lang="en-US"/>
        </a:p>
      </dgm:t>
    </dgm:pt>
    <dgm:pt modelId="{E9BF9DF1-1EFC-44AB-9086-798A5DEFC704}">
      <dgm:prSet phldrT="[Text]"/>
      <dgm:spPr/>
      <dgm:t>
        <a:bodyPr/>
        <a:lstStyle/>
        <a:p>
          <a:r>
            <a:rPr lang="sr-Cyrl-RS" dirty="0" smtClean="0"/>
            <a:t>Црвенкапа</a:t>
          </a:r>
          <a:endParaRPr lang="en-US" dirty="0"/>
        </a:p>
      </dgm:t>
    </dgm:pt>
    <dgm:pt modelId="{CC404418-0062-4BAB-A749-4FF7CAC6CCE1}" type="parTrans" cxnId="{A8E50B48-C8A4-4367-9667-32D32F6912D5}">
      <dgm:prSet/>
      <dgm:spPr/>
      <dgm:t>
        <a:bodyPr/>
        <a:lstStyle/>
        <a:p>
          <a:endParaRPr lang="en-US"/>
        </a:p>
      </dgm:t>
    </dgm:pt>
    <dgm:pt modelId="{06F3724D-4DB7-479A-A642-989240CF4FAD}" type="sibTrans" cxnId="{A8E50B48-C8A4-4367-9667-32D32F6912D5}">
      <dgm:prSet/>
      <dgm:spPr/>
      <dgm:t>
        <a:bodyPr/>
        <a:lstStyle/>
        <a:p>
          <a:endParaRPr lang="en-US"/>
        </a:p>
      </dgm:t>
    </dgm:pt>
    <dgm:pt modelId="{069554D7-8BD5-4B78-A414-9BB50611D4CA}">
      <dgm:prSet phldrT="[Text]"/>
      <dgm:spPr/>
      <dgm:t>
        <a:bodyPr/>
        <a:lstStyle/>
        <a:p>
          <a:r>
            <a:rPr lang="sr-Cyrl-RS" dirty="0" smtClean="0"/>
            <a:t>Бамби</a:t>
          </a:r>
          <a:endParaRPr lang="en-US" dirty="0"/>
        </a:p>
      </dgm:t>
    </dgm:pt>
    <dgm:pt modelId="{CE5910D9-4379-4C92-9FCA-564E1FAF8639}" type="parTrans" cxnId="{3358C675-9891-4293-9BE9-93941A060AF9}">
      <dgm:prSet/>
      <dgm:spPr/>
      <dgm:t>
        <a:bodyPr/>
        <a:lstStyle/>
        <a:p>
          <a:endParaRPr lang="en-US"/>
        </a:p>
      </dgm:t>
    </dgm:pt>
    <dgm:pt modelId="{7942631B-609B-4B1C-B8F6-378D5BAD8074}" type="sibTrans" cxnId="{3358C675-9891-4293-9BE9-93941A060AF9}">
      <dgm:prSet/>
      <dgm:spPr/>
      <dgm:t>
        <a:bodyPr/>
        <a:lstStyle/>
        <a:p>
          <a:endParaRPr lang="en-US"/>
        </a:p>
      </dgm:t>
    </dgm:pt>
    <dgm:pt modelId="{643758D6-0C1C-4319-A0F3-7D0F6DC91C4E}">
      <dgm:prSet phldrT="[Text]"/>
      <dgm:spPr/>
      <dgm:t>
        <a:bodyPr/>
        <a:lstStyle/>
        <a:p>
          <a:r>
            <a:rPr lang="sr-Cyrl-RS" dirty="0" smtClean="0"/>
            <a:t>лептирић</a:t>
          </a:r>
          <a:endParaRPr lang="en-US" dirty="0"/>
        </a:p>
      </dgm:t>
    </dgm:pt>
    <dgm:pt modelId="{96679286-600E-45F4-9DDA-0D4D5AFA6768}" type="parTrans" cxnId="{F5DF33D9-951A-43A4-B06E-87A14502D1AC}">
      <dgm:prSet/>
      <dgm:spPr/>
      <dgm:t>
        <a:bodyPr/>
        <a:lstStyle/>
        <a:p>
          <a:endParaRPr lang="en-US"/>
        </a:p>
      </dgm:t>
    </dgm:pt>
    <dgm:pt modelId="{D9E0F325-A661-46AF-9EC6-EDABA8808FD8}" type="sibTrans" cxnId="{F5DF33D9-951A-43A4-B06E-87A14502D1AC}">
      <dgm:prSet/>
      <dgm:spPr/>
      <dgm:t>
        <a:bodyPr/>
        <a:lstStyle/>
        <a:p>
          <a:endParaRPr lang="en-US"/>
        </a:p>
      </dgm:t>
    </dgm:pt>
    <dgm:pt modelId="{0B9FE0B0-ACF4-43B4-AD43-09E12CE6EE2A}" type="pres">
      <dgm:prSet presAssocID="{18A0238A-BA8C-40A3-A046-08E9B356D64A}" presName="Name0" presStyleCnt="0">
        <dgm:presLayoutVars>
          <dgm:dir/>
        </dgm:presLayoutVars>
      </dgm:prSet>
      <dgm:spPr/>
    </dgm:pt>
    <dgm:pt modelId="{8EEB86D7-28C8-42C1-B7CF-09AAC8FE1165}" type="pres">
      <dgm:prSet presAssocID="{FD7CBF91-2587-4C89-952A-787358C6E7F4}" presName="composite" presStyleCnt="0"/>
      <dgm:spPr/>
    </dgm:pt>
    <dgm:pt modelId="{62C7B1CA-D43A-4F1F-A5D9-F2B24E60A2AC}" type="pres">
      <dgm:prSet presAssocID="{FD7CBF91-2587-4C89-952A-787358C6E7F4}" presName="Accent" presStyleLbl="alignAcc1" presStyleIdx="0" presStyleCnt="6"/>
      <dgm:spPr/>
    </dgm:pt>
    <dgm:pt modelId="{8ED9EAE8-2FC6-4EB5-8777-0F62BF1E6119}" type="pres">
      <dgm:prSet presAssocID="{FD7CBF91-2587-4C89-952A-787358C6E7F4}" presName="Image" presStyleLbl="node1" presStyleIdx="0" presStyleCnt="6" custAng="54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B6F21F61-50C4-4A1D-9138-B0801D62DA2F}" type="pres">
      <dgm:prSet presAssocID="{FD7CBF91-2587-4C89-952A-787358C6E7F4}" presName="Child" presStyleLbl="revTx" presStyleIdx="0" presStyleCnt="6">
        <dgm:presLayoutVars>
          <dgm:bulletEnabled val="1"/>
        </dgm:presLayoutVars>
      </dgm:prSet>
      <dgm:spPr/>
    </dgm:pt>
    <dgm:pt modelId="{7A2B7C3C-19A0-4DD5-8E31-9452782A9651}" type="pres">
      <dgm:prSet presAssocID="{FD7CBF91-2587-4C89-952A-787358C6E7F4}" presName="Parent" presStyleLbl="alig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877C65-A7BB-4C30-B33B-8C884C294DD3}" type="pres">
      <dgm:prSet presAssocID="{91FEA29B-012F-4E02-BE88-B0AE1331FCFE}" presName="sibTrans" presStyleCnt="0"/>
      <dgm:spPr/>
    </dgm:pt>
    <dgm:pt modelId="{D3ADD20C-52F2-41AE-BB67-EDC21003FF1D}" type="pres">
      <dgm:prSet presAssocID="{9CF24EAF-56D9-4D21-95B3-C5D5CF9BA16D}" presName="composite" presStyleCnt="0"/>
      <dgm:spPr/>
    </dgm:pt>
    <dgm:pt modelId="{1DAA5095-BC46-4470-823F-575B3FCE81AC}" type="pres">
      <dgm:prSet presAssocID="{9CF24EAF-56D9-4D21-95B3-C5D5CF9BA16D}" presName="Accent" presStyleLbl="alignAcc1" presStyleIdx="1" presStyleCnt="6"/>
      <dgm:spPr/>
    </dgm:pt>
    <dgm:pt modelId="{C121069C-5E7B-4CB2-A244-915929F75163}" type="pres">
      <dgm:prSet presAssocID="{9CF24EAF-56D9-4D21-95B3-C5D5CF9BA16D}" presName="Image" presStyleLbl="nod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</dgm:pt>
    <dgm:pt modelId="{EDEB01EC-E1B8-452A-8CDA-CF83CB73BFAF}" type="pres">
      <dgm:prSet presAssocID="{9CF24EAF-56D9-4D21-95B3-C5D5CF9BA16D}" presName="Child" presStyleLbl="revTx" presStyleIdx="1" presStyleCnt="6">
        <dgm:presLayoutVars>
          <dgm:bulletEnabled val="1"/>
        </dgm:presLayoutVars>
      </dgm:prSet>
      <dgm:spPr/>
    </dgm:pt>
    <dgm:pt modelId="{538FC1EB-CA50-41BA-AE5F-C6277C093D0E}" type="pres">
      <dgm:prSet presAssocID="{9CF24EAF-56D9-4D21-95B3-C5D5CF9BA16D}" presName="Parent" presStyleLbl="alig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CF878-A8BD-4F5F-956B-7EE282C91ACF}" type="pres">
      <dgm:prSet presAssocID="{D0528403-7A9A-4050-8BEC-042304F23812}" presName="sibTrans" presStyleCnt="0"/>
      <dgm:spPr/>
    </dgm:pt>
    <dgm:pt modelId="{48B1CD8F-992F-4AD9-AC0B-DD9C5AAA6D73}" type="pres">
      <dgm:prSet presAssocID="{4960EBCC-C542-4EEC-A9C5-E2A94067E043}" presName="composite" presStyleCnt="0"/>
      <dgm:spPr/>
    </dgm:pt>
    <dgm:pt modelId="{1A5F1C47-90A9-400E-A8BF-AB77525C890A}" type="pres">
      <dgm:prSet presAssocID="{4960EBCC-C542-4EEC-A9C5-E2A94067E043}" presName="Accent" presStyleLbl="alignAcc1" presStyleIdx="2" presStyleCnt="6"/>
      <dgm:spPr/>
    </dgm:pt>
    <dgm:pt modelId="{9CD8F0B4-9DE6-4DA6-B1F7-9D03C5D243C6}" type="pres">
      <dgm:prSet presAssocID="{4960EBCC-C542-4EEC-A9C5-E2A94067E043}" presName="Image" presStyleLbl="nod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44B968F9-D215-4C0E-9C89-0A0C1A152A1D}" type="pres">
      <dgm:prSet presAssocID="{4960EBCC-C542-4EEC-A9C5-E2A94067E043}" presName="Child" presStyleLbl="revTx" presStyleIdx="2" presStyleCnt="6">
        <dgm:presLayoutVars>
          <dgm:bulletEnabled val="1"/>
        </dgm:presLayoutVars>
      </dgm:prSet>
      <dgm:spPr/>
    </dgm:pt>
    <dgm:pt modelId="{A785FD66-53C2-434E-9F34-FE4BB2456E7F}" type="pres">
      <dgm:prSet presAssocID="{4960EBCC-C542-4EEC-A9C5-E2A94067E043}" presName="Parent" presStyleLbl="alig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0A7DE-4D79-418E-A043-A38BC381650B}" type="pres">
      <dgm:prSet presAssocID="{5D37AD2D-188E-4F5A-BC36-957CD642F5D8}" presName="sibTrans" presStyleCnt="0"/>
      <dgm:spPr/>
    </dgm:pt>
    <dgm:pt modelId="{C4CD089C-0382-4EFE-9784-A7CA6A866DB3}" type="pres">
      <dgm:prSet presAssocID="{E9BF9DF1-1EFC-44AB-9086-798A5DEFC704}" presName="composite" presStyleCnt="0"/>
      <dgm:spPr/>
    </dgm:pt>
    <dgm:pt modelId="{EB7BB651-3543-4D24-953E-528586F3EFB5}" type="pres">
      <dgm:prSet presAssocID="{E9BF9DF1-1EFC-44AB-9086-798A5DEFC704}" presName="Accent" presStyleLbl="alignAcc1" presStyleIdx="3" presStyleCnt="6"/>
      <dgm:spPr/>
    </dgm:pt>
    <dgm:pt modelId="{2675B974-9C38-4D9E-8627-1CA8414C9A01}" type="pres">
      <dgm:prSet presAssocID="{E9BF9DF1-1EFC-44AB-9086-798A5DEFC704}" presName="Image" presStyleLbl="nod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ED8A9BEA-1738-4D90-B020-98E5E657D782}" type="pres">
      <dgm:prSet presAssocID="{E9BF9DF1-1EFC-44AB-9086-798A5DEFC704}" presName="Child" presStyleLbl="revTx" presStyleIdx="3" presStyleCnt="6">
        <dgm:presLayoutVars>
          <dgm:bulletEnabled val="1"/>
        </dgm:presLayoutVars>
      </dgm:prSet>
      <dgm:spPr/>
    </dgm:pt>
    <dgm:pt modelId="{047BDF42-7AD3-460F-A23B-6FCBC4E78F6F}" type="pres">
      <dgm:prSet presAssocID="{E9BF9DF1-1EFC-44AB-9086-798A5DEFC704}" presName="Parent" presStyleLbl="alig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1988F-DD02-4BBF-BDFE-6F09E7F47653}" type="pres">
      <dgm:prSet presAssocID="{06F3724D-4DB7-479A-A642-989240CF4FAD}" presName="sibTrans" presStyleCnt="0"/>
      <dgm:spPr/>
    </dgm:pt>
    <dgm:pt modelId="{BE49694C-8028-49EB-A3A9-CAEB34B985F4}" type="pres">
      <dgm:prSet presAssocID="{069554D7-8BD5-4B78-A414-9BB50611D4CA}" presName="composite" presStyleCnt="0"/>
      <dgm:spPr/>
    </dgm:pt>
    <dgm:pt modelId="{6C20F9DE-043F-47D4-A8A3-2701921C21BF}" type="pres">
      <dgm:prSet presAssocID="{069554D7-8BD5-4B78-A414-9BB50611D4CA}" presName="Accent" presStyleLbl="alignAcc1" presStyleIdx="4" presStyleCnt="6"/>
      <dgm:spPr/>
    </dgm:pt>
    <dgm:pt modelId="{FD74519D-8FA2-4AFF-9708-65BB3DEB1963}" type="pres">
      <dgm:prSet presAssocID="{069554D7-8BD5-4B78-A414-9BB50611D4CA}" presName="Image" presStyleLbl="nod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AF01AF83-E1E3-4AE0-999F-9F98E27847CD}" type="pres">
      <dgm:prSet presAssocID="{069554D7-8BD5-4B78-A414-9BB50611D4CA}" presName="Child" presStyleLbl="revTx" presStyleIdx="4" presStyleCnt="6">
        <dgm:presLayoutVars>
          <dgm:bulletEnabled val="1"/>
        </dgm:presLayoutVars>
      </dgm:prSet>
      <dgm:spPr/>
    </dgm:pt>
    <dgm:pt modelId="{F40CE9A0-9183-404B-B316-F9BFBEEEB066}" type="pres">
      <dgm:prSet presAssocID="{069554D7-8BD5-4B78-A414-9BB50611D4CA}" presName="Parent" presStyleLbl="alig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A257E7-1742-410D-ADC3-0FA527BC7706}" type="pres">
      <dgm:prSet presAssocID="{7942631B-609B-4B1C-B8F6-378D5BAD8074}" presName="sibTrans" presStyleCnt="0"/>
      <dgm:spPr/>
    </dgm:pt>
    <dgm:pt modelId="{A8436B2E-144E-47F3-B624-F11463F357D5}" type="pres">
      <dgm:prSet presAssocID="{643758D6-0C1C-4319-A0F3-7D0F6DC91C4E}" presName="composite" presStyleCnt="0"/>
      <dgm:spPr/>
    </dgm:pt>
    <dgm:pt modelId="{581C301F-29B4-49D7-BE0C-9A81399B48EE}" type="pres">
      <dgm:prSet presAssocID="{643758D6-0C1C-4319-A0F3-7D0F6DC91C4E}" presName="Accent" presStyleLbl="alignAcc1" presStyleIdx="5" presStyleCnt="6"/>
      <dgm:spPr/>
    </dgm:pt>
    <dgm:pt modelId="{67704408-BB04-463C-9873-BF9181F18294}" type="pres">
      <dgm:prSet presAssocID="{643758D6-0C1C-4319-A0F3-7D0F6DC91C4E}" presName="Image" presStyleLbl="nod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9A3046E1-53A3-4FC1-8D9C-9A027FE6398E}" type="pres">
      <dgm:prSet presAssocID="{643758D6-0C1C-4319-A0F3-7D0F6DC91C4E}" presName="Child" presStyleLbl="revTx" presStyleIdx="5" presStyleCnt="6">
        <dgm:presLayoutVars>
          <dgm:bulletEnabled val="1"/>
        </dgm:presLayoutVars>
      </dgm:prSet>
      <dgm:spPr/>
    </dgm:pt>
    <dgm:pt modelId="{4267601E-2305-4CAD-9E6D-018C22F931D9}" type="pres">
      <dgm:prSet presAssocID="{643758D6-0C1C-4319-A0F3-7D0F6DC91C4E}" presName="Parent" presStyleLbl="alig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316C38-53AA-4384-89CE-5E93A7458939}" type="presOf" srcId="{643758D6-0C1C-4319-A0F3-7D0F6DC91C4E}" destId="{4267601E-2305-4CAD-9E6D-018C22F931D9}" srcOrd="0" destOrd="0" presId="urn:microsoft.com/office/officeart/2008/layout/TitlePictureLineup"/>
    <dgm:cxn modelId="{E8811E49-D633-4809-B58D-ED6B0C07C80C}" type="presOf" srcId="{FD7CBF91-2587-4C89-952A-787358C6E7F4}" destId="{7A2B7C3C-19A0-4DD5-8E31-9452782A9651}" srcOrd="0" destOrd="0" presId="urn:microsoft.com/office/officeart/2008/layout/TitlePictureLineup"/>
    <dgm:cxn modelId="{0C5ADCAD-1009-4554-B52C-CB9BDB77D251}" type="presOf" srcId="{4960EBCC-C542-4EEC-A9C5-E2A94067E043}" destId="{A785FD66-53C2-434E-9F34-FE4BB2456E7F}" srcOrd="0" destOrd="0" presId="urn:microsoft.com/office/officeart/2008/layout/TitlePictureLineup"/>
    <dgm:cxn modelId="{A1CBB21F-93AC-4E91-9A36-3F7DCC70E06D}" type="presOf" srcId="{069554D7-8BD5-4B78-A414-9BB50611D4CA}" destId="{F40CE9A0-9183-404B-B316-F9BFBEEEB066}" srcOrd="0" destOrd="0" presId="urn:microsoft.com/office/officeart/2008/layout/TitlePictureLineup"/>
    <dgm:cxn modelId="{D2666A61-2A36-4856-ADCB-FC338DE2B601}" srcId="{18A0238A-BA8C-40A3-A046-08E9B356D64A}" destId="{FD7CBF91-2587-4C89-952A-787358C6E7F4}" srcOrd="0" destOrd="0" parTransId="{9E2CD26C-916E-405E-8176-29624C1D16F2}" sibTransId="{91FEA29B-012F-4E02-BE88-B0AE1331FCFE}"/>
    <dgm:cxn modelId="{F5DF33D9-951A-43A4-B06E-87A14502D1AC}" srcId="{18A0238A-BA8C-40A3-A046-08E9B356D64A}" destId="{643758D6-0C1C-4319-A0F3-7D0F6DC91C4E}" srcOrd="5" destOrd="0" parTransId="{96679286-600E-45F4-9DDA-0D4D5AFA6768}" sibTransId="{D9E0F325-A661-46AF-9EC6-EDABA8808FD8}"/>
    <dgm:cxn modelId="{A8E50B48-C8A4-4367-9667-32D32F6912D5}" srcId="{18A0238A-BA8C-40A3-A046-08E9B356D64A}" destId="{E9BF9DF1-1EFC-44AB-9086-798A5DEFC704}" srcOrd="3" destOrd="0" parTransId="{CC404418-0062-4BAB-A749-4FF7CAC6CCE1}" sibTransId="{06F3724D-4DB7-479A-A642-989240CF4FAD}"/>
    <dgm:cxn modelId="{32C97C9D-6057-47A5-B946-DCB83EC1C708}" type="presOf" srcId="{E9BF9DF1-1EFC-44AB-9086-798A5DEFC704}" destId="{047BDF42-7AD3-460F-A23B-6FCBC4E78F6F}" srcOrd="0" destOrd="0" presId="urn:microsoft.com/office/officeart/2008/layout/TitlePictureLineup"/>
    <dgm:cxn modelId="{DBE068A7-53C3-40EE-A893-842B37899974}" type="presOf" srcId="{9CF24EAF-56D9-4D21-95B3-C5D5CF9BA16D}" destId="{538FC1EB-CA50-41BA-AE5F-C6277C093D0E}" srcOrd="0" destOrd="0" presId="urn:microsoft.com/office/officeart/2008/layout/TitlePictureLineup"/>
    <dgm:cxn modelId="{F3FA7300-55B1-4D1A-A012-F2FE9D6B61D7}" srcId="{18A0238A-BA8C-40A3-A046-08E9B356D64A}" destId="{9CF24EAF-56D9-4D21-95B3-C5D5CF9BA16D}" srcOrd="1" destOrd="0" parTransId="{AB829A4D-DE68-40B3-9A2D-DA1F42151BBE}" sibTransId="{D0528403-7A9A-4050-8BEC-042304F23812}"/>
    <dgm:cxn modelId="{5CFF95B7-D29B-429C-B402-5E8962CC9A47}" srcId="{18A0238A-BA8C-40A3-A046-08E9B356D64A}" destId="{4960EBCC-C542-4EEC-A9C5-E2A94067E043}" srcOrd="2" destOrd="0" parTransId="{0FCFEF66-CDFB-4F8A-B7CD-AEB3DB4620FD}" sibTransId="{5D37AD2D-188E-4F5A-BC36-957CD642F5D8}"/>
    <dgm:cxn modelId="{C4B85B36-4D5C-4EB7-934C-AC093ECA4D00}" type="presOf" srcId="{18A0238A-BA8C-40A3-A046-08E9B356D64A}" destId="{0B9FE0B0-ACF4-43B4-AD43-09E12CE6EE2A}" srcOrd="0" destOrd="0" presId="urn:microsoft.com/office/officeart/2008/layout/TitlePictureLineup"/>
    <dgm:cxn modelId="{3358C675-9891-4293-9BE9-93941A060AF9}" srcId="{18A0238A-BA8C-40A3-A046-08E9B356D64A}" destId="{069554D7-8BD5-4B78-A414-9BB50611D4CA}" srcOrd="4" destOrd="0" parTransId="{CE5910D9-4379-4C92-9FCA-564E1FAF8639}" sibTransId="{7942631B-609B-4B1C-B8F6-378D5BAD8074}"/>
    <dgm:cxn modelId="{C01C3A82-941C-446F-9302-C670C5E316D6}" type="presParOf" srcId="{0B9FE0B0-ACF4-43B4-AD43-09E12CE6EE2A}" destId="{8EEB86D7-28C8-42C1-B7CF-09AAC8FE1165}" srcOrd="0" destOrd="0" presId="urn:microsoft.com/office/officeart/2008/layout/TitlePictureLineup"/>
    <dgm:cxn modelId="{AD19C68C-C6D5-407E-99AD-DA697D3300E6}" type="presParOf" srcId="{8EEB86D7-28C8-42C1-B7CF-09AAC8FE1165}" destId="{62C7B1CA-D43A-4F1F-A5D9-F2B24E60A2AC}" srcOrd="0" destOrd="0" presId="urn:microsoft.com/office/officeart/2008/layout/TitlePictureLineup"/>
    <dgm:cxn modelId="{3C2F4B36-AC02-4658-ABD1-53AF05165A70}" type="presParOf" srcId="{8EEB86D7-28C8-42C1-B7CF-09AAC8FE1165}" destId="{8ED9EAE8-2FC6-4EB5-8777-0F62BF1E6119}" srcOrd="1" destOrd="0" presId="urn:microsoft.com/office/officeart/2008/layout/TitlePictureLineup"/>
    <dgm:cxn modelId="{1F17F1E5-5DAC-491B-9BC3-4E7CD0BC7507}" type="presParOf" srcId="{8EEB86D7-28C8-42C1-B7CF-09AAC8FE1165}" destId="{B6F21F61-50C4-4A1D-9138-B0801D62DA2F}" srcOrd="2" destOrd="0" presId="urn:microsoft.com/office/officeart/2008/layout/TitlePictureLineup"/>
    <dgm:cxn modelId="{03DF44FB-8D90-438F-B9BF-72C329F3E774}" type="presParOf" srcId="{8EEB86D7-28C8-42C1-B7CF-09AAC8FE1165}" destId="{7A2B7C3C-19A0-4DD5-8E31-9452782A9651}" srcOrd="3" destOrd="0" presId="urn:microsoft.com/office/officeart/2008/layout/TitlePictureLineup"/>
    <dgm:cxn modelId="{73BB9207-648D-4BA5-96B4-AFE30368CF56}" type="presParOf" srcId="{0B9FE0B0-ACF4-43B4-AD43-09E12CE6EE2A}" destId="{8D877C65-A7BB-4C30-B33B-8C884C294DD3}" srcOrd="1" destOrd="0" presId="urn:microsoft.com/office/officeart/2008/layout/TitlePictureLineup"/>
    <dgm:cxn modelId="{F723740A-26D4-4829-919C-9D1D882D2384}" type="presParOf" srcId="{0B9FE0B0-ACF4-43B4-AD43-09E12CE6EE2A}" destId="{D3ADD20C-52F2-41AE-BB67-EDC21003FF1D}" srcOrd="2" destOrd="0" presId="urn:microsoft.com/office/officeart/2008/layout/TitlePictureLineup"/>
    <dgm:cxn modelId="{76B09A5B-9826-46DD-8883-26C098A1F310}" type="presParOf" srcId="{D3ADD20C-52F2-41AE-BB67-EDC21003FF1D}" destId="{1DAA5095-BC46-4470-823F-575B3FCE81AC}" srcOrd="0" destOrd="0" presId="urn:microsoft.com/office/officeart/2008/layout/TitlePictureLineup"/>
    <dgm:cxn modelId="{0F7944AF-317D-4F1A-A063-F8A7FC0E66C3}" type="presParOf" srcId="{D3ADD20C-52F2-41AE-BB67-EDC21003FF1D}" destId="{C121069C-5E7B-4CB2-A244-915929F75163}" srcOrd="1" destOrd="0" presId="urn:microsoft.com/office/officeart/2008/layout/TitlePictureLineup"/>
    <dgm:cxn modelId="{513D43BE-8140-4E48-A9FD-8F866BF20BF5}" type="presParOf" srcId="{D3ADD20C-52F2-41AE-BB67-EDC21003FF1D}" destId="{EDEB01EC-E1B8-452A-8CDA-CF83CB73BFAF}" srcOrd="2" destOrd="0" presId="urn:microsoft.com/office/officeart/2008/layout/TitlePictureLineup"/>
    <dgm:cxn modelId="{59ED9854-D449-414E-8E3C-AB9A5CA9E5E8}" type="presParOf" srcId="{D3ADD20C-52F2-41AE-BB67-EDC21003FF1D}" destId="{538FC1EB-CA50-41BA-AE5F-C6277C093D0E}" srcOrd="3" destOrd="0" presId="urn:microsoft.com/office/officeart/2008/layout/TitlePictureLineup"/>
    <dgm:cxn modelId="{EE5FD877-38FD-45CC-BD6F-ABA2BA91B6E1}" type="presParOf" srcId="{0B9FE0B0-ACF4-43B4-AD43-09E12CE6EE2A}" destId="{49BCF878-A8BD-4F5F-956B-7EE282C91ACF}" srcOrd="3" destOrd="0" presId="urn:microsoft.com/office/officeart/2008/layout/TitlePictureLineup"/>
    <dgm:cxn modelId="{13AD0FFF-5254-4551-BDDF-DE4C48EEB021}" type="presParOf" srcId="{0B9FE0B0-ACF4-43B4-AD43-09E12CE6EE2A}" destId="{48B1CD8F-992F-4AD9-AC0B-DD9C5AAA6D73}" srcOrd="4" destOrd="0" presId="urn:microsoft.com/office/officeart/2008/layout/TitlePictureLineup"/>
    <dgm:cxn modelId="{F55D67C2-A6AC-45D6-9F21-736B44F32FB7}" type="presParOf" srcId="{48B1CD8F-992F-4AD9-AC0B-DD9C5AAA6D73}" destId="{1A5F1C47-90A9-400E-A8BF-AB77525C890A}" srcOrd="0" destOrd="0" presId="urn:microsoft.com/office/officeart/2008/layout/TitlePictureLineup"/>
    <dgm:cxn modelId="{6028D372-6237-4964-93F1-6AA85D56D35F}" type="presParOf" srcId="{48B1CD8F-992F-4AD9-AC0B-DD9C5AAA6D73}" destId="{9CD8F0B4-9DE6-4DA6-B1F7-9D03C5D243C6}" srcOrd="1" destOrd="0" presId="urn:microsoft.com/office/officeart/2008/layout/TitlePictureLineup"/>
    <dgm:cxn modelId="{10BD3F5A-4D05-4BF8-9798-B55873B528CF}" type="presParOf" srcId="{48B1CD8F-992F-4AD9-AC0B-DD9C5AAA6D73}" destId="{44B968F9-D215-4C0E-9C89-0A0C1A152A1D}" srcOrd="2" destOrd="0" presId="urn:microsoft.com/office/officeart/2008/layout/TitlePictureLineup"/>
    <dgm:cxn modelId="{558C5790-F4FA-4E75-9486-856FCED4CF8F}" type="presParOf" srcId="{48B1CD8F-992F-4AD9-AC0B-DD9C5AAA6D73}" destId="{A785FD66-53C2-434E-9F34-FE4BB2456E7F}" srcOrd="3" destOrd="0" presId="urn:microsoft.com/office/officeart/2008/layout/TitlePictureLineup"/>
    <dgm:cxn modelId="{B133917A-4B2B-4FAA-B8D7-DE57746887FD}" type="presParOf" srcId="{0B9FE0B0-ACF4-43B4-AD43-09E12CE6EE2A}" destId="{B310A7DE-4D79-418E-A043-A38BC381650B}" srcOrd="5" destOrd="0" presId="urn:microsoft.com/office/officeart/2008/layout/TitlePictureLineup"/>
    <dgm:cxn modelId="{44E757E0-2C5E-4017-B94F-72D73D20DEDB}" type="presParOf" srcId="{0B9FE0B0-ACF4-43B4-AD43-09E12CE6EE2A}" destId="{C4CD089C-0382-4EFE-9784-A7CA6A866DB3}" srcOrd="6" destOrd="0" presId="urn:microsoft.com/office/officeart/2008/layout/TitlePictureLineup"/>
    <dgm:cxn modelId="{63063761-2B6E-49CA-8235-CAC805A0830E}" type="presParOf" srcId="{C4CD089C-0382-4EFE-9784-A7CA6A866DB3}" destId="{EB7BB651-3543-4D24-953E-528586F3EFB5}" srcOrd="0" destOrd="0" presId="urn:microsoft.com/office/officeart/2008/layout/TitlePictureLineup"/>
    <dgm:cxn modelId="{8D7E15E9-33AC-43E6-8487-2E9C17663C73}" type="presParOf" srcId="{C4CD089C-0382-4EFE-9784-A7CA6A866DB3}" destId="{2675B974-9C38-4D9E-8627-1CA8414C9A01}" srcOrd="1" destOrd="0" presId="urn:microsoft.com/office/officeart/2008/layout/TitlePictureLineup"/>
    <dgm:cxn modelId="{0123FFEC-17E2-44C9-B302-3876B18B65D3}" type="presParOf" srcId="{C4CD089C-0382-4EFE-9784-A7CA6A866DB3}" destId="{ED8A9BEA-1738-4D90-B020-98E5E657D782}" srcOrd="2" destOrd="0" presId="urn:microsoft.com/office/officeart/2008/layout/TitlePictureLineup"/>
    <dgm:cxn modelId="{20FED1C2-C308-4A17-977A-F12097E19058}" type="presParOf" srcId="{C4CD089C-0382-4EFE-9784-A7CA6A866DB3}" destId="{047BDF42-7AD3-460F-A23B-6FCBC4E78F6F}" srcOrd="3" destOrd="0" presId="urn:microsoft.com/office/officeart/2008/layout/TitlePictureLineup"/>
    <dgm:cxn modelId="{1F0B0FCB-4000-40A2-A3D5-D7F2AAB76853}" type="presParOf" srcId="{0B9FE0B0-ACF4-43B4-AD43-09E12CE6EE2A}" destId="{9611988F-DD02-4BBF-BDFE-6F09E7F47653}" srcOrd="7" destOrd="0" presId="urn:microsoft.com/office/officeart/2008/layout/TitlePictureLineup"/>
    <dgm:cxn modelId="{180F7C4C-520E-4B88-A22A-4C5663DBD024}" type="presParOf" srcId="{0B9FE0B0-ACF4-43B4-AD43-09E12CE6EE2A}" destId="{BE49694C-8028-49EB-A3A9-CAEB34B985F4}" srcOrd="8" destOrd="0" presId="urn:microsoft.com/office/officeart/2008/layout/TitlePictureLineup"/>
    <dgm:cxn modelId="{47292936-BCF1-4C10-9218-5AC36626F34E}" type="presParOf" srcId="{BE49694C-8028-49EB-A3A9-CAEB34B985F4}" destId="{6C20F9DE-043F-47D4-A8A3-2701921C21BF}" srcOrd="0" destOrd="0" presId="urn:microsoft.com/office/officeart/2008/layout/TitlePictureLineup"/>
    <dgm:cxn modelId="{378608D2-4936-4E8F-A0D1-FCBB2B60CD2E}" type="presParOf" srcId="{BE49694C-8028-49EB-A3A9-CAEB34B985F4}" destId="{FD74519D-8FA2-4AFF-9708-65BB3DEB1963}" srcOrd="1" destOrd="0" presId="urn:microsoft.com/office/officeart/2008/layout/TitlePictureLineup"/>
    <dgm:cxn modelId="{301BE321-02F2-4B61-902C-ABCC81E08BA5}" type="presParOf" srcId="{BE49694C-8028-49EB-A3A9-CAEB34B985F4}" destId="{AF01AF83-E1E3-4AE0-999F-9F98E27847CD}" srcOrd="2" destOrd="0" presId="urn:microsoft.com/office/officeart/2008/layout/TitlePictureLineup"/>
    <dgm:cxn modelId="{71B6B116-BD3D-45DE-9DBC-6F60210A49F1}" type="presParOf" srcId="{BE49694C-8028-49EB-A3A9-CAEB34B985F4}" destId="{F40CE9A0-9183-404B-B316-F9BFBEEEB066}" srcOrd="3" destOrd="0" presId="urn:microsoft.com/office/officeart/2008/layout/TitlePictureLineup"/>
    <dgm:cxn modelId="{864D9BBC-5907-4BF6-B7F7-F725DADB8332}" type="presParOf" srcId="{0B9FE0B0-ACF4-43B4-AD43-09E12CE6EE2A}" destId="{2BA257E7-1742-410D-ADC3-0FA527BC7706}" srcOrd="9" destOrd="0" presId="urn:microsoft.com/office/officeart/2008/layout/TitlePictureLineup"/>
    <dgm:cxn modelId="{FA643FE8-5D24-4B97-876D-0CCA703A5D08}" type="presParOf" srcId="{0B9FE0B0-ACF4-43B4-AD43-09E12CE6EE2A}" destId="{A8436B2E-144E-47F3-B624-F11463F357D5}" srcOrd="10" destOrd="0" presId="urn:microsoft.com/office/officeart/2008/layout/TitlePictureLineup"/>
    <dgm:cxn modelId="{86BBCD6F-9796-47D2-8127-A28592F1B2AF}" type="presParOf" srcId="{A8436B2E-144E-47F3-B624-F11463F357D5}" destId="{581C301F-29B4-49D7-BE0C-9A81399B48EE}" srcOrd="0" destOrd="0" presId="urn:microsoft.com/office/officeart/2008/layout/TitlePictureLineup"/>
    <dgm:cxn modelId="{13C1F9AC-C6D5-402B-BB02-095E1AA84EED}" type="presParOf" srcId="{A8436B2E-144E-47F3-B624-F11463F357D5}" destId="{67704408-BB04-463C-9873-BF9181F18294}" srcOrd="1" destOrd="0" presId="urn:microsoft.com/office/officeart/2008/layout/TitlePictureLineup"/>
    <dgm:cxn modelId="{9D7C2D2D-AEC5-4722-AA63-26142A9456B8}" type="presParOf" srcId="{A8436B2E-144E-47F3-B624-F11463F357D5}" destId="{9A3046E1-53A3-4FC1-8D9C-9A027FE6398E}" srcOrd="2" destOrd="0" presId="urn:microsoft.com/office/officeart/2008/layout/TitlePictureLineup"/>
    <dgm:cxn modelId="{DDB3D148-5E1A-4E00-AE84-3CD92BB0AB70}" type="presParOf" srcId="{A8436B2E-144E-47F3-B624-F11463F357D5}" destId="{4267601E-2305-4CAD-9E6D-018C22F931D9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4FAFB-C039-4E0C-931D-569E744319F3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B3590-99F1-4BEB-9A5A-145944AB9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1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8AE5A-0919-42CB-A40C-F2511840ABE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6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D665B9-3358-4477-B0ED-E184F4B5AEF4}" type="slidenum">
              <a:rPr lang="en-US" altLang="en-US">
                <a:latin typeface="Calibri" panose="020F0502020204030204" pitchFamily="34" charset="0"/>
              </a:rPr>
              <a:pPr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57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E1ED-161F-4C76-B449-21184BA918B7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CFD-3B36-4348-A31B-9739A2DDDC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E1ED-161F-4C76-B449-21184BA918B7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CFD-3B36-4348-A31B-9739A2DDDC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E1ED-161F-4C76-B449-21184BA918B7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CFD-3B36-4348-A31B-9739A2DDDC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E1ED-161F-4C76-B449-21184BA918B7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CFD-3B36-4348-A31B-9739A2DDDC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E1ED-161F-4C76-B449-21184BA918B7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CFD-3B36-4348-A31B-9739A2DDDC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E1ED-161F-4C76-B449-21184BA918B7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CFD-3B36-4348-A31B-9739A2DDDC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E1ED-161F-4C76-B449-21184BA918B7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CFD-3B36-4348-A31B-9739A2DDDC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E1ED-161F-4C76-B449-21184BA918B7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CFD-3B36-4348-A31B-9739A2DDDC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E1ED-161F-4C76-B449-21184BA918B7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CFD-3B36-4348-A31B-9739A2DDDC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E1ED-161F-4C76-B449-21184BA918B7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CFD-3B36-4348-A31B-9739A2DDDC2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AE1ED-161F-4C76-B449-21184BA918B7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65CFD-3B36-4348-A31B-9739A2DDDC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4AAE1ED-161F-4C76-B449-21184BA918B7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0465CFD-3B36-4348-A31B-9739A2DDDC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848600" cy="1066800"/>
          </a:xfrm>
          <a:noFill/>
        </p:spPr>
        <p:txBody>
          <a:bodyPr/>
          <a:lstStyle/>
          <a:p>
            <a:pPr algn="ctr"/>
            <a:r>
              <a:rPr lang="sr-Cyrl-CS" sz="2800" b="1" spc="300" dirty="0" smtClean="0">
                <a:solidFill>
                  <a:schemeClr val="tx2">
                    <a:lumMod val="50000"/>
                  </a:schemeClr>
                </a:solidFill>
                <a:latin typeface="Bahnschrift SemiBold" pitchFamily="34" charset="0"/>
              </a:rPr>
              <a:t/>
            </a:r>
            <a:br>
              <a:rPr lang="sr-Cyrl-CS" sz="2800" b="1" spc="300" dirty="0" smtClean="0">
                <a:solidFill>
                  <a:schemeClr val="tx2">
                    <a:lumMod val="50000"/>
                  </a:schemeClr>
                </a:solidFill>
                <a:latin typeface="Bahnschrift SemiBold" pitchFamily="34" charset="0"/>
              </a:rPr>
            </a:br>
            <a:r>
              <a:rPr lang="sr-Cyrl-CS" sz="2800" b="1" spc="300" dirty="0">
                <a:solidFill>
                  <a:schemeClr val="tx2">
                    <a:lumMod val="50000"/>
                  </a:schemeClr>
                </a:solidFill>
                <a:latin typeface="Bahnschrift SemiBold" pitchFamily="34" charset="0"/>
              </a:rPr>
              <a:t/>
            </a:r>
            <a:br>
              <a:rPr lang="sr-Cyrl-CS" sz="2800" b="1" spc="300" dirty="0">
                <a:solidFill>
                  <a:schemeClr val="tx2">
                    <a:lumMod val="50000"/>
                  </a:schemeClr>
                </a:solidFill>
                <a:latin typeface="Bahnschrift SemiBold" pitchFamily="34" charset="0"/>
              </a:rPr>
            </a:br>
            <a:r>
              <a:rPr lang="sr-Cyrl-CS" sz="2800" b="1" spc="300" dirty="0" smtClean="0">
                <a:solidFill>
                  <a:schemeClr val="tx2">
                    <a:lumMod val="50000"/>
                  </a:schemeClr>
                </a:solidFill>
                <a:latin typeface="Bahnschrift SemiBold" pitchFamily="34" charset="0"/>
              </a:rPr>
              <a:t>„</a:t>
            </a:r>
            <a:r>
              <a:rPr lang="sr-Cyrl-CS" sz="2800" b="1" spc="300" dirty="0">
                <a:solidFill>
                  <a:schemeClr val="tx2">
                    <a:lumMod val="50000"/>
                  </a:schemeClr>
                </a:solidFill>
                <a:latin typeface="Bahnschrift SemiBold" pitchFamily="34" charset="0"/>
              </a:rPr>
              <a:t>ЗАЈЕДНИШТВО У КРИЗНИМ СИТУАЦИЈАМА“</a:t>
            </a:r>
            <a:r>
              <a:rPr lang="en-US" sz="2800" b="1" spc="300" dirty="0">
                <a:solidFill>
                  <a:schemeClr val="tx2">
                    <a:lumMod val="50000"/>
                  </a:schemeClr>
                </a:solidFill>
                <a:latin typeface="Bahnschrift SemiBold" pitchFamily="34" charset="0"/>
              </a:rPr>
              <a:t/>
            </a:r>
            <a:br>
              <a:rPr lang="en-US" sz="2800" b="1" spc="300" dirty="0">
                <a:solidFill>
                  <a:schemeClr val="tx2">
                    <a:lumMod val="50000"/>
                  </a:schemeClr>
                </a:solidFill>
                <a:latin typeface="Bahnschrift SemiBold" pitchFamily="34" charset="0"/>
              </a:rPr>
            </a:br>
            <a:endParaRPr lang="en-US" sz="2800" b="1" spc="300" dirty="0">
              <a:solidFill>
                <a:schemeClr val="tx2">
                  <a:lumMod val="50000"/>
                </a:schemeClr>
              </a:solidFill>
              <a:latin typeface="Bahnschrift Semi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7848600" cy="2514600"/>
          </a:xfrm>
        </p:spPr>
        <p:txBody>
          <a:bodyPr>
            <a:normAutofit fontScale="77500" lnSpcReduction="20000"/>
          </a:bodyPr>
          <a:lstStyle/>
          <a:p>
            <a:r>
              <a:rPr lang="sr-Cyrl-CS" i="1" dirty="0">
                <a:latin typeface="Bahnschrift SemiBold" pitchFamily="34" charset="0"/>
              </a:rPr>
              <a:t>Приказ реаговања и развијања  стратегија  у ванредним и  кризним ситуацијама у ПУ „Нада Наумовић“ </a:t>
            </a:r>
            <a:r>
              <a:rPr lang="sr-Cyrl-CS" i="1" dirty="0" smtClean="0">
                <a:latin typeface="Bahnschrift SemiBold" pitchFamily="34" charset="0"/>
              </a:rPr>
              <a:t>Крагујевац</a:t>
            </a:r>
          </a:p>
          <a:p>
            <a:endParaRPr lang="sr-Cyrl-CS" i="1" dirty="0">
              <a:latin typeface="Bahnschrift SemiBold" pitchFamily="34" charset="0"/>
            </a:endParaRPr>
          </a:p>
          <a:p>
            <a:pPr algn="r"/>
            <a:r>
              <a:rPr lang="sr-Cyrl-CS" sz="2600" i="1" dirty="0" smtClean="0">
                <a:solidFill>
                  <a:srgbClr val="3D127C"/>
                </a:solidFill>
                <a:latin typeface="Bahnschrift SemiBold" pitchFamily="34" charset="0"/>
              </a:rPr>
              <a:t>Тимови вртића „Бамби, Лане, Сунце, Лептирић, Наша радост и Црвенкапа јаслице и вртић“</a:t>
            </a:r>
          </a:p>
          <a:p>
            <a:endParaRPr lang="en-US" sz="2600" dirty="0"/>
          </a:p>
          <a:p>
            <a:r>
              <a:rPr lang="sr-Cyrl-CS" i="1" dirty="0" smtClean="0">
                <a:latin typeface="Bahnschrift SemiBold" pitchFamily="34" charset="0"/>
              </a:rPr>
              <a:t>Врњачка </a:t>
            </a:r>
            <a:r>
              <a:rPr lang="sr-Cyrl-CS" i="1" dirty="0">
                <a:latin typeface="Bahnschrift SemiBold" pitchFamily="34" charset="0"/>
              </a:rPr>
              <a:t>Бања, 11.10 </a:t>
            </a:r>
            <a:r>
              <a:rPr lang="sr-Cyrl-CS" i="1" dirty="0" smtClean="0">
                <a:latin typeface="Bahnschrift SemiBold" pitchFamily="34" charset="0"/>
              </a:rPr>
              <a:t>2024</a:t>
            </a:r>
            <a:r>
              <a:rPr lang="sr-Latn-RS" i="1" smtClean="0">
                <a:latin typeface="Bahnschrift SemiBold" pitchFamily="34" charset="0"/>
              </a:rPr>
              <a:t>.</a:t>
            </a:r>
            <a:r>
              <a:rPr lang="sr-Cyrl-CS" i="1" smtClean="0">
                <a:latin typeface="Bahnschrift SemiBold" pitchFamily="34" charset="0"/>
              </a:rPr>
              <a:t> </a:t>
            </a:r>
            <a:r>
              <a:rPr lang="sr-Cyrl-CS" i="1" dirty="0">
                <a:latin typeface="Bahnschrift SemiBold" pitchFamily="34" charset="0"/>
              </a:rPr>
              <a:t>год</a:t>
            </a:r>
            <a:endParaRPr lang="en-US" dirty="0">
              <a:latin typeface="Bahnschrift SemiBold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"/>
            <a:ext cx="12192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515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657600"/>
            <a:ext cx="8763000" cy="2438400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sr-Latn-RS" sz="2400" b="1" dirty="0" smtClean="0">
                <a:latin typeface="Bahnschrift SemiBold SemiConden" pitchFamily="34" charset="0"/>
              </a:rPr>
              <a:t/>
            </a:r>
            <a:br>
              <a:rPr lang="sr-Latn-RS" sz="2400" b="1" dirty="0" smtClean="0">
                <a:latin typeface="Bahnschrift SemiBold SemiConden" pitchFamily="34" charset="0"/>
              </a:rPr>
            </a:br>
            <a:r>
              <a:rPr lang="sr-Latn-RS" sz="2400" b="1" dirty="0">
                <a:latin typeface="Bahnschrift SemiBold SemiConden" pitchFamily="34" charset="0"/>
              </a:rPr>
              <a:t/>
            </a:r>
            <a:br>
              <a:rPr lang="sr-Latn-RS" sz="2400" b="1" dirty="0">
                <a:latin typeface="Bahnschrift SemiBold SemiConden" pitchFamily="34" charset="0"/>
              </a:rPr>
            </a:br>
            <a:r>
              <a:rPr lang="sr-Latn-RS" sz="2400" b="1" dirty="0" smtClean="0">
                <a:latin typeface="Bahnschrift SemiBold SemiConden" pitchFamily="34" charset="0"/>
              </a:rPr>
              <a:t/>
            </a:r>
            <a:br>
              <a:rPr lang="sr-Latn-RS" sz="2400" b="1" dirty="0" smtClean="0">
                <a:latin typeface="Bahnschrift SemiBold SemiConden" pitchFamily="34" charset="0"/>
              </a:rPr>
            </a:br>
            <a:r>
              <a:rPr lang="sr-Latn-RS" sz="2400" b="1" dirty="0">
                <a:latin typeface="Bahnschrift SemiBold SemiConden" pitchFamily="34" charset="0"/>
              </a:rPr>
              <a:t/>
            </a:r>
            <a:br>
              <a:rPr lang="sr-Latn-RS" sz="2400" b="1" dirty="0">
                <a:latin typeface="Bahnschrift SemiBold SemiConden" pitchFamily="34" charset="0"/>
              </a:rPr>
            </a:br>
            <a:r>
              <a:rPr lang="sr-Latn-RS" sz="2400" b="1" dirty="0" smtClean="0">
                <a:latin typeface="Bahnschrift SemiBold SemiConden" pitchFamily="34" charset="0"/>
              </a:rPr>
              <a:t/>
            </a:r>
            <a:br>
              <a:rPr lang="sr-Latn-RS" sz="2400" b="1" dirty="0" smtClean="0">
                <a:latin typeface="Bahnschrift SemiBold SemiConden" pitchFamily="34" charset="0"/>
              </a:rPr>
            </a:br>
            <a:r>
              <a:rPr lang="sr-Latn-RS" sz="2400" b="1" dirty="0">
                <a:latin typeface="Bahnschrift SemiBold SemiConden" pitchFamily="34" charset="0"/>
              </a:rPr>
              <a:t/>
            </a:r>
            <a:br>
              <a:rPr lang="sr-Latn-RS" sz="2400" b="1" dirty="0">
                <a:latin typeface="Bahnschrift SemiBold SemiConden" pitchFamily="34" charset="0"/>
              </a:rPr>
            </a:br>
            <a:r>
              <a:rPr lang="sr-Latn-RS" sz="2400" b="1" dirty="0" smtClean="0">
                <a:latin typeface="Bahnschrift SemiBold SemiConden" pitchFamily="34" charset="0"/>
              </a:rPr>
              <a:t/>
            </a:r>
            <a:br>
              <a:rPr lang="sr-Latn-RS" sz="2400" b="1" dirty="0" smtClean="0">
                <a:latin typeface="Bahnschrift SemiBold SemiConden" pitchFamily="34" charset="0"/>
              </a:rPr>
            </a:br>
            <a:r>
              <a:rPr lang="sr-Latn-RS" sz="2400" b="1" dirty="0">
                <a:latin typeface="Bahnschrift SemiBold SemiConden" pitchFamily="34" charset="0"/>
              </a:rPr>
              <a:t/>
            </a:r>
            <a:br>
              <a:rPr lang="sr-Latn-RS" sz="2400" b="1" dirty="0">
                <a:latin typeface="Bahnschrift SemiBold SemiConden" pitchFamily="34" charset="0"/>
              </a:rPr>
            </a:br>
            <a:r>
              <a:rPr lang="sr-Cyrl-RS" sz="2400" b="1" dirty="0" smtClean="0">
                <a:latin typeface="Bahnschrift SemiBold SemiConden" pitchFamily="34" charset="0"/>
              </a:rPr>
              <a:t/>
            </a:r>
            <a:br>
              <a:rPr lang="sr-Cyrl-RS" sz="2400" b="1" dirty="0" smtClean="0">
                <a:latin typeface="Bahnschrift SemiBold SemiConden" pitchFamily="34" charset="0"/>
              </a:rPr>
            </a:br>
            <a:r>
              <a:rPr lang="sr-Cyrl-RS" sz="3100" b="1" dirty="0">
                <a:latin typeface="Bahnschrift SemiBold SemiConden" pitchFamily="34" charset="0"/>
              </a:rPr>
              <a:t>Првих 24 сата након пожара....</a:t>
            </a:r>
            <a:r>
              <a:rPr lang="sr-Cyrl-RS" sz="1800" dirty="0">
                <a:latin typeface="Bahnschrift SemiBold SemiConden" pitchFamily="34" charset="0"/>
              </a:rPr>
              <a:t/>
            </a:r>
            <a:br>
              <a:rPr lang="sr-Cyrl-RS" sz="1800" dirty="0">
                <a:latin typeface="Bahnschrift SemiBold SemiConden" pitchFamily="34" charset="0"/>
              </a:rPr>
            </a:br>
            <a:r>
              <a:rPr lang="en-US" sz="1800" dirty="0">
                <a:latin typeface="Bahnschrift SemiBold SemiConden" pitchFamily="34" charset="0"/>
              </a:rPr>
              <a:t/>
            </a:r>
            <a:br>
              <a:rPr lang="en-US" sz="1800" dirty="0">
                <a:latin typeface="Bahnschrift SemiBold SemiConden" pitchFamily="34" charset="0"/>
              </a:rPr>
            </a:br>
            <a:r>
              <a:rPr lang="sr-Latn-RS" sz="1800" dirty="0" smtClean="0">
                <a:latin typeface="Bahnschrift SemiBold SemiConden" pitchFamily="34" charset="0"/>
              </a:rPr>
              <a:t>- </a:t>
            </a:r>
            <a:r>
              <a:rPr lang="sr-Cyrl-RS" sz="2200" dirty="0" smtClean="0">
                <a:solidFill>
                  <a:schemeClr val="tx2"/>
                </a:solidFill>
                <a:latin typeface="Bahnschrift SemiBold SemiConden" pitchFamily="34" charset="0"/>
              </a:rPr>
              <a:t>Обилазак </a:t>
            </a:r>
            <a:r>
              <a:rPr lang="sr-Cyrl-RS" sz="2200" dirty="0">
                <a:solidFill>
                  <a:schemeClr val="tx2"/>
                </a:solidFill>
                <a:latin typeface="Bahnschrift SemiBold SemiConden" pitchFamily="34" charset="0"/>
              </a:rPr>
              <a:t>објекта, одмах по дојави</a:t>
            </a:r>
            <a:r>
              <a:rPr lang="en-US" sz="2200" dirty="0">
                <a:solidFill>
                  <a:schemeClr val="tx2"/>
                </a:solidFill>
                <a:latin typeface="Bahnschrift SemiBold SemiConden" pitchFamily="34" charset="0"/>
              </a:rPr>
              <a:t/>
            </a:r>
            <a:br>
              <a:rPr lang="en-US" sz="2200" dirty="0">
                <a:solidFill>
                  <a:schemeClr val="tx2"/>
                </a:solidFill>
                <a:latin typeface="Bahnschrift SemiBold SemiConden" pitchFamily="34" charset="0"/>
              </a:rPr>
            </a:br>
            <a:r>
              <a:rPr lang="sr-Latn-RS" sz="2200" dirty="0" smtClean="0">
                <a:solidFill>
                  <a:schemeClr val="tx2"/>
                </a:solidFill>
                <a:latin typeface="Bahnschrift SemiBold SemiConden" pitchFamily="34" charset="0"/>
              </a:rPr>
              <a:t>- </a:t>
            </a:r>
            <a:r>
              <a:rPr lang="sr-Cyrl-RS" sz="2200" dirty="0" smtClean="0">
                <a:solidFill>
                  <a:schemeClr val="tx2"/>
                </a:solidFill>
                <a:latin typeface="Bahnschrift SemiBold SemiConden" pitchFamily="34" charset="0"/>
              </a:rPr>
              <a:t>Окупљање </a:t>
            </a:r>
            <a:r>
              <a:rPr lang="sr-Cyrl-RS" sz="2200" dirty="0">
                <a:solidFill>
                  <a:schemeClr val="tx2"/>
                </a:solidFill>
                <a:latin typeface="Bahnschrift SemiBold SemiConden" pitchFamily="34" charset="0"/>
              </a:rPr>
              <a:t>запослених, подела задужења, </a:t>
            </a:r>
            <a:r>
              <a:rPr lang="sr-Latn-RS" sz="2200" dirty="0" smtClean="0">
                <a:solidFill>
                  <a:schemeClr val="tx2"/>
                </a:solidFill>
                <a:latin typeface="Bahnschrift SemiBold SemiConden" pitchFamily="34" charset="0"/>
              </a:rPr>
              <a:t/>
            </a:r>
            <a:br>
              <a:rPr lang="sr-Latn-RS" sz="2200" dirty="0" smtClean="0">
                <a:solidFill>
                  <a:schemeClr val="tx2"/>
                </a:solidFill>
                <a:latin typeface="Bahnschrift SemiBold SemiConden" pitchFamily="34" charset="0"/>
              </a:rPr>
            </a:br>
            <a:r>
              <a:rPr lang="sr-Cyrl-RS" sz="2200" dirty="0" smtClean="0">
                <a:solidFill>
                  <a:schemeClr val="tx2"/>
                </a:solidFill>
                <a:latin typeface="Bahnschrift SemiBold SemiConden" pitchFamily="34" charset="0"/>
              </a:rPr>
              <a:t>договор </a:t>
            </a:r>
            <a:r>
              <a:rPr lang="sr-Cyrl-RS" sz="2200" dirty="0">
                <a:solidFill>
                  <a:schemeClr val="tx2"/>
                </a:solidFill>
                <a:latin typeface="Bahnschrift SemiBold SemiConden" pitchFamily="34" charset="0"/>
              </a:rPr>
              <a:t>о начину </a:t>
            </a:r>
            <a:r>
              <a:rPr lang="sr-Latn-RS" sz="2200" dirty="0" smtClean="0">
                <a:solidFill>
                  <a:schemeClr val="tx2"/>
                </a:solidFill>
                <a:latin typeface="Bahnschrift SemiBold SemiConden" pitchFamily="34" charset="0"/>
              </a:rPr>
              <a:t>  </a:t>
            </a:r>
            <a:r>
              <a:rPr lang="sr-Cyrl-RS" sz="2200" dirty="0" smtClean="0">
                <a:solidFill>
                  <a:schemeClr val="tx2"/>
                </a:solidFill>
                <a:latin typeface="Bahnschrift SemiBold SemiConden" pitchFamily="34" charset="0"/>
              </a:rPr>
              <a:t>комуникације </a:t>
            </a:r>
            <a:r>
              <a:rPr lang="sr-Latn-RS" sz="2200" dirty="0" smtClean="0">
                <a:solidFill>
                  <a:schemeClr val="tx2"/>
                </a:solidFill>
                <a:latin typeface="Bahnschrift SemiBold SemiConden" pitchFamily="34" charset="0"/>
              </a:rPr>
              <a:t/>
            </a:r>
            <a:br>
              <a:rPr lang="sr-Latn-RS" sz="2200" dirty="0" smtClean="0">
                <a:solidFill>
                  <a:schemeClr val="tx2"/>
                </a:solidFill>
                <a:latin typeface="Bahnschrift SemiBold SemiConden" pitchFamily="34" charset="0"/>
              </a:rPr>
            </a:br>
            <a:r>
              <a:rPr lang="sr-Cyrl-RS" sz="2200" dirty="0" smtClean="0">
                <a:solidFill>
                  <a:schemeClr val="tx2"/>
                </a:solidFill>
                <a:latin typeface="Bahnschrift SemiBold SemiConden" pitchFamily="34" charset="0"/>
              </a:rPr>
              <a:t>са </a:t>
            </a:r>
            <a:r>
              <a:rPr lang="sr-Cyrl-RS" sz="2200" dirty="0">
                <a:solidFill>
                  <a:schemeClr val="tx2"/>
                </a:solidFill>
                <a:latin typeface="Bahnschrift SemiBold SemiConden" pitchFamily="34" charset="0"/>
              </a:rPr>
              <a:t>родитељима, смештању деце у друге </a:t>
            </a:r>
            <a:r>
              <a:rPr lang="sr-Latn-RS" sz="2200" dirty="0" smtClean="0">
                <a:solidFill>
                  <a:schemeClr val="tx2"/>
                </a:solidFill>
                <a:latin typeface="Bahnschrift SemiBold SemiConden" pitchFamily="34" charset="0"/>
              </a:rPr>
              <a:t/>
            </a:r>
            <a:br>
              <a:rPr lang="sr-Latn-RS" sz="2200" dirty="0" smtClean="0">
                <a:solidFill>
                  <a:schemeClr val="tx2"/>
                </a:solidFill>
                <a:latin typeface="Bahnschrift SemiBold SemiConden" pitchFamily="34" charset="0"/>
              </a:rPr>
            </a:br>
            <a:r>
              <a:rPr lang="sr-Cyrl-RS" sz="2200" dirty="0" smtClean="0">
                <a:solidFill>
                  <a:schemeClr val="tx2"/>
                </a:solidFill>
                <a:latin typeface="Bahnschrift SemiBold SemiConden" pitchFamily="34" charset="0"/>
              </a:rPr>
              <a:t>објекте</a:t>
            </a:r>
            <a:r>
              <a:rPr lang="en-US" sz="2200" dirty="0">
                <a:solidFill>
                  <a:schemeClr val="tx2"/>
                </a:solidFill>
                <a:latin typeface="Bahnschrift SemiBold SemiConden" pitchFamily="34" charset="0"/>
              </a:rPr>
              <a:t/>
            </a:r>
            <a:br>
              <a:rPr lang="en-US" sz="2200" dirty="0">
                <a:solidFill>
                  <a:schemeClr val="tx2"/>
                </a:solidFill>
                <a:latin typeface="Bahnschrift SemiBold SemiConden" pitchFamily="34" charset="0"/>
              </a:rPr>
            </a:br>
            <a:r>
              <a:rPr lang="sr-Latn-RS" sz="2200" dirty="0" smtClean="0">
                <a:solidFill>
                  <a:schemeClr val="tx2"/>
                </a:solidFill>
                <a:latin typeface="Bahnschrift SemiBold SemiConden" pitchFamily="34" charset="0"/>
              </a:rPr>
              <a:t>- </a:t>
            </a:r>
            <a:r>
              <a:rPr lang="sr-Cyrl-RS" sz="2200" dirty="0" smtClean="0">
                <a:solidFill>
                  <a:schemeClr val="tx2"/>
                </a:solidFill>
                <a:latin typeface="Bahnschrift SemiBold SemiConden" pitchFamily="34" charset="0"/>
              </a:rPr>
              <a:t>Комуникација </a:t>
            </a:r>
            <a:r>
              <a:rPr lang="sr-Cyrl-RS" sz="2200" dirty="0">
                <a:solidFill>
                  <a:schemeClr val="tx2"/>
                </a:solidFill>
                <a:latin typeface="Bahnschrift SemiBold SemiConden" pitchFamily="34" charset="0"/>
              </a:rPr>
              <a:t>са руководиоцима других вртића,разматрање смештајних капацитета у вртићима и договор о расподели деце и запослених у просторе</a:t>
            </a:r>
            <a:r>
              <a:rPr lang="en-US" sz="2200" dirty="0">
                <a:solidFill>
                  <a:schemeClr val="tx2"/>
                </a:solidFill>
                <a:latin typeface="Bahnschrift SemiBold SemiConden" pitchFamily="34" charset="0"/>
              </a:rPr>
              <a:t/>
            </a:r>
            <a:br>
              <a:rPr lang="en-US" sz="2200" dirty="0">
                <a:solidFill>
                  <a:schemeClr val="tx2"/>
                </a:solidFill>
                <a:latin typeface="Bahnschrift SemiBold SemiConden" pitchFamily="34" charset="0"/>
              </a:rPr>
            </a:br>
            <a:r>
              <a:rPr lang="sr-Latn-RS" sz="2200" dirty="0" smtClean="0">
                <a:solidFill>
                  <a:schemeClr val="tx2"/>
                </a:solidFill>
                <a:latin typeface="Bahnschrift SemiBold SemiConden" pitchFamily="34" charset="0"/>
              </a:rPr>
              <a:t>- </a:t>
            </a:r>
            <a:r>
              <a:rPr lang="sr-Cyrl-RS" sz="2200" dirty="0" smtClean="0">
                <a:solidFill>
                  <a:schemeClr val="tx2"/>
                </a:solidFill>
                <a:latin typeface="Bahnschrift SemiBold SemiConden" pitchFamily="34" charset="0"/>
              </a:rPr>
              <a:t>Комуникација </a:t>
            </a:r>
            <a:r>
              <a:rPr lang="sr-Cyrl-RS" sz="2200" dirty="0">
                <a:solidFill>
                  <a:schemeClr val="tx2"/>
                </a:solidFill>
                <a:latin typeface="Bahnschrift SemiBold SemiConden" pitchFamily="34" charset="0"/>
              </a:rPr>
              <a:t>са родитељима , размена важних  информација о догађају, новој локацији смештаја деце,  начину саопштавања деци о дешавању и припрема за боравак у новим просторима</a:t>
            </a:r>
            <a:r>
              <a:rPr lang="en-US" sz="2200" dirty="0">
                <a:solidFill>
                  <a:schemeClr val="tx2"/>
                </a:solidFill>
                <a:latin typeface="Bahnschrift SemiBold SemiConden" pitchFamily="34" charset="0"/>
              </a:rPr>
              <a:t/>
            </a:r>
            <a:br>
              <a:rPr lang="en-US" sz="2200" dirty="0">
                <a:solidFill>
                  <a:schemeClr val="tx2"/>
                </a:solidFill>
                <a:latin typeface="Bahnschrift SemiBold SemiConden" pitchFamily="34" charset="0"/>
              </a:rPr>
            </a:br>
            <a:r>
              <a:rPr lang="sr-Latn-RS" sz="2200" dirty="0" smtClean="0">
                <a:solidFill>
                  <a:schemeClr val="tx2"/>
                </a:solidFill>
                <a:latin typeface="Bahnschrift SemiBold SemiConden" pitchFamily="34" charset="0"/>
              </a:rPr>
              <a:t>- </a:t>
            </a:r>
            <a:r>
              <a:rPr lang="sr-Cyrl-RS" sz="2200" dirty="0" smtClean="0">
                <a:solidFill>
                  <a:schemeClr val="tx2"/>
                </a:solidFill>
                <a:latin typeface="Bahnschrift SemiBold SemiConden" pitchFamily="34" charset="0"/>
              </a:rPr>
              <a:t>Припрема </a:t>
            </a:r>
            <a:r>
              <a:rPr lang="sr-Cyrl-RS" sz="2200" dirty="0">
                <a:solidFill>
                  <a:schemeClr val="tx2"/>
                </a:solidFill>
                <a:latin typeface="Bahnschrift SemiBold SemiConden" pitchFamily="34" charset="0"/>
              </a:rPr>
              <a:t>простора за безбедан боравак деце</a:t>
            </a:r>
            <a:r>
              <a:rPr lang="en-US" sz="2200" dirty="0">
                <a:solidFill>
                  <a:schemeClr val="tx2"/>
                </a:solidFill>
                <a:latin typeface="Bahnschrift SemiBold SemiConden" pitchFamily="34" charset="0"/>
              </a:rPr>
              <a:t/>
            </a:r>
            <a:br>
              <a:rPr lang="en-US" sz="2200" dirty="0">
                <a:solidFill>
                  <a:schemeClr val="tx2"/>
                </a:solidFill>
                <a:latin typeface="Bahnschrift SemiBold SemiConden" pitchFamily="34" charset="0"/>
              </a:rPr>
            </a:br>
            <a:r>
              <a:rPr lang="sr-Latn-RS" sz="2200" dirty="0" smtClean="0">
                <a:solidFill>
                  <a:schemeClr val="tx2"/>
                </a:solidFill>
                <a:latin typeface="Bahnschrift SemiBold SemiConden" pitchFamily="34" charset="0"/>
              </a:rPr>
              <a:t>- </a:t>
            </a:r>
            <a:r>
              <a:rPr lang="sr-Cyrl-RS" sz="2200" dirty="0" smtClean="0">
                <a:solidFill>
                  <a:schemeClr val="tx2"/>
                </a:solidFill>
                <a:latin typeface="Bahnschrift SemiBold SemiConden" pitchFamily="34" charset="0"/>
              </a:rPr>
              <a:t>Договор </a:t>
            </a:r>
            <a:r>
              <a:rPr lang="sr-Cyrl-RS" sz="2200" dirty="0">
                <a:solidFill>
                  <a:schemeClr val="tx2"/>
                </a:solidFill>
                <a:latin typeface="Bahnschrift SemiBold SemiConden" pitchFamily="34" charset="0"/>
              </a:rPr>
              <a:t>о организацији рада у новонасталим околностима</a:t>
            </a:r>
            <a:r>
              <a:rPr lang="en-US" sz="6700" dirty="0">
                <a:solidFill>
                  <a:schemeClr val="tx2"/>
                </a:solidFill>
                <a:latin typeface="Bahnschrift SemiBold SemiConden" pitchFamily="34" charset="0"/>
              </a:rPr>
              <a:t/>
            </a:r>
            <a:br>
              <a:rPr lang="en-US" sz="6700" dirty="0">
                <a:solidFill>
                  <a:schemeClr val="tx2"/>
                </a:solidFill>
                <a:latin typeface="Bahnschrift SemiBold SemiConden" pitchFamily="34" charset="0"/>
              </a:rPr>
            </a:br>
            <a:r>
              <a:rPr lang="sr-Cyrl-RS" sz="6700" dirty="0">
                <a:latin typeface="Bahnschrift SemiBold SemiConden" pitchFamily="34" charset="0"/>
              </a:rPr>
              <a:t> </a:t>
            </a:r>
            <a:endParaRPr lang="en-US" sz="6700" dirty="0">
              <a:latin typeface="Bahnschrift SemiBold SemiConden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9600"/>
            <a:ext cx="32004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62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381000"/>
            <a:ext cx="3276600" cy="838200"/>
          </a:xfrm>
        </p:spPr>
        <p:txBody>
          <a:bodyPr>
            <a:noAutofit/>
          </a:bodyPr>
          <a:lstStyle/>
          <a:p>
            <a:pPr algn="ctr"/>
            <a:r>
              <a:rPr lang="sr-Cyrl-RS" sz="3600" spc="600" dirty="0" smtClean="0">
                <a:latin typeface="Bahnschrift SemiBold" pitchFamily="34" charset="0"/>
              </a:rPr>
              <a:t>Кораци</a:t>
            </a:r>
            <a:endParaRPr lang="en-US" sz="1000" spc="600" dirty="0">
              <a:latin typeface="Bahnschrift Semi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6733" y="1219200"/>
            <a:ext cx="487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 smtClean="0">
                <a:latin typeface="Bahnschrift SemiBold" pitchFamily="34" charset="0"/>
              </a:rPr>
              <a:t>за превазилажење  кризне ситуације, обезбеђивање простора за децу и особље због пожара у вртићу „Црвенкапа“, у другим вртићима су били следећи:</a:t>
            </a:r>
            <a:r>
              <a:rPr lang="en-US" sz="2000" dirty="0" smtClean="0">
                <a:latin typeface="Bahnschrift SemiBold" pitchFamily="34" charset="0"/>
              </a:rPr>
              <a:t/>
            </a:r>
            <a:br>
              <a:rPr lang="en-US" sz="2000" dirty="0" smtClean="0">
                <a:latin typeface="Bahnschrift SemiBold" pitchFamily="34" charset="0"/>
              </a:rPr>
            </a:b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85800" y="3733800"/>
            <a:ext cx="792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dirty="0">
                <a:solidFill>
                  <a:schemeClr val="tx2"/>
                </a:solidFill>
                <a:latin typeface="Bahnschrift SemiBold" pitchFamily="34" charset="0"/>
              </a:rPr>
              <a:t>разумевање ситуације и емпатија према деци</a:t>
            </a:r>
            <a:r>
              <a:rPr lang="sr-Cyrl-RS" dirty="0" smtClean="0">
                <a:solidFill>
                  <a:schemeClr val="tx2"/>
                </a:solidFill>
                <a:latin typeface="Bahnschrift SemiBold" pitchFamily="34" charset="0"/>
              </a:rPr>
              <a:t>, запосленима </a:t>
            </a:r>
            <a:r>
              <a:rPr lang="sr-Cyrl-RS" dirty="0">
                <a:solidFill>
                  <a:schemeClr val="tx2"/>
                </a:solidFill>
                <a:latin typeface="Bahnschrift SemiBold" pitchFamily="34" charset="0"/>
              </a:rPr>
              <a:t>и родитељима који су се нашли у кризној </a:t>
            </a:r>
            <a:r>
              <a:rPr lang="sr-Cyrl-RS" dirty="0" smtClean="0">
                <a:solidFill>
                  <a:schemeClr val="tx2"/>
                </a:solidFill>
                <a:latin typeface="Bahnschrift SemiBold" pitchFamily="34" charset="0"/>
              </a:rPr>
              <a:t>ситуацији;</a:t>
            </a:r>
            <a:endParaRPr lang="en-US" dirty="0">
              <a:solidFill>
                <a:schemeClr val="tx2"/>
              </a:solidFill>
              <a:latin typeface="Bahnschrift SemiBold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sr-Cyrl-RS" dirty="0" smtClean="0">
                <a:solidFill>
                  <a:schemeClr val="tx2"/>
                </a:solidFill>
                <a:latin typeface="Bahnschrift SemiBold" pitchFamily="34" charset="0"/>
              </a:rPr>
              <a:t>Припрема, </a:t>
            </a:r>
            <a:r>
              <a:rPr lang="sr-Cyrl-RS" dirty="0">
                <a:solidFill>
                  <a:schemeClr val="tx2"/>
                </a:solidFill>
                <a:latin typeface="Bahnschrift SemiBold" pitchFamily="34" charset="0"/>
              </a:rPr>
              <a:t>структуирање и прилагођавање простора ( собе, сале, гардеробе) у  вртићима „Наша радост“, „ Лане“ „ Сунце“ и „ </a:t>
            </a:r>
            <a:r>
              <a:rPr lang="sr-Cyrl-RS" dirty="0" smtClean="0">
                <a:solidFill>
                  <a:schemeClr val="tx2"/>
                </a:solidFill>
                <a:latin typeface="Bahnschrift SemiBold" pitchFamily="34" charset="0"/>
              </a:rPr>
              <a:t>Бамби“ за </a:t>
            </a:r>
            <a:r>
              <a:rPr lang="sr-Cyrl-RS" dirty="0">
                <a:solidFill>
                  <a:schemeClr val="tx2"/>
                </a:solidFill>
                <a:latin typeface="Bahnschrift SemiBold" pitchFamily="34" charset="0"/>
              </a:rPr>
              <a:t>потребе деце</a:t>
            </a:r>
            <a:r>
              <a:rPr lang="sr-Cyrl-RS" dirty="0" smtClean="0">
                <a:solidFill>
                  <a:schemeClr val="tx2"/>
                </a:solidFill>
                <a:latin typeface="Bahnschrift SemiBold" pitchFamily="34" charset="0"/>
              </a:rPr>
              <a:t>, запослених </a:t>
            </a:r>
            <a:r>
              <a:rPr lang="sr-Cyrl-RS" dirty="0">
                <a:solidFill>
                  <a:schemeClr val="tx2"/>
                </a:solidFill>
                <a:latin typeface="Bahnschrift SemiBold" pitchFamily="34" charset="0"/>
              </a:rPr>
              <a:t>и родитеља вртића и </a:t>
            </a:r>
            <a:r>
              <a:rPr lang="sr-Cyrl-RS" dirty="0" smtClean="0">
                <a:solidFill>
                  <a:schemeClr val="tx2"/>
                </a:solidFill>
                <a:latin typeface="Bahnschrift SemiBold" pitchFamily="34" charset="0"/>
              </a:rPr>
              <a:t>јаслица „</a:t>
            </a:r>
            <a:r>
              <a:rPr lang="sr-Cyrl-RS" dirty="0">
                <a:solidFill>
                  <a:schemeClr val="tx2"/>
                </a:solidFill>
                <a:latin typeface="Bahnschrift SemiBold" pitchFamily="34" charset="0"/>
              </a:rPr>
              <a:t>Црвенкапа“ и вртића „Лептирић“ и боравак већег броја </a:t>
            </a:r>
            <a:r>
              <a:rPr lang="sr-Cyrl-RS" dirty="0" smtClean="0">
                <a:solidFill>
                  <a:schemeClr val="tx2"/>
                </a:solidFill>
                <a:latin typeface="Bahnschrift SemiBold" pitchFamily="34" charset="0"/>
              </a:rPr>
              <a:t>деце;</a:t>
            </a:r>
            <a:endParaRPr lang="en-US" dirty="0">
              <a:solidFill>
                <a:schemeClr val="tx2"/>
              </a:solidFill>
              <a:latin typeface="Bahnschrift SemiBold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sr-Cyrl-RS" dirty="0">
                <a:solidFill>
                  <a:schemeClr val="tx2"/>
                </a:solidFill>
                <a:latin typeface="Bahnschrift SemiBold" pitchFamily="34" charset="0"/>
              </a:rPr>
              <a:t>Упознавање васпитача са потребама деце која имају подршку како би </a:t>
            </a:r>
            <a:r>
              <a:rPr lang="sr-Cyrl-RS" dirty="0" smtClean="0">
                <a:solidFill>
                  <a:schemeClr val="tx2"/>
                </a:solidFill>
                <a:latin typeface="Bahnschrift SemiBold" pitchFamily="34" charset="0"/>
              </a:rPr>
              <a:t>им прилагодили простор и пружили </a:t>
            </a:r>
            <a:r>
              <a:rPr lang="sr-Cyrl-RS" dirty="0">
                <a:solidFill>
                  <a:schemeClr val="tx2"/>
                </a:solidFill>
                <a:latin typeface="Bahnschrift SemiBold" pitchFamily="34" charset="0"/>
              </a:rPr>
              <a:t>адекватну </a:t>
            </a:r>
            <a:r>
              <a:rPr lang="sr-Cyrl-RS" dirty="0" smtClean="0">
                <a:solidFill>
                  <a:schemeClr val="tx2"/>
                </a:solidFill>
                <a:latin typeface="Bahnschrift SemiBold" pitchFamily="34" charset="0"/>
              </a:rPr>
              <a:t>помоћ;</a:t>
            </a:r>
            <a:endParaRPr lang="en-US" dirty="0">
              <a:solidFill>
                <a:schemeClr val="tx2"/>
              </a:solidFill>
              <a:latin typeface="Bahnschrift SemiBol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97857"/>
            <a:ext cx="2236258" cy="298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461433"/>
            <a:ext cx="3238500" cy="914400"/>
          </a:xfrm>
        </p:spPr>
        <p:txBody>
          <a:bodyPr>
            <a:noAutofit/>
          </a:bodyPr>
          <a:lstStyle/>
          <a:p>
            <a:pPr algn="ctr"/>
            <a:r>
              <a:rPr lang="sr-Cyrl-RS" sz="3600" spc="600" dirty="0">
                <a:latin typeface="Bahnschrift SemiBold" pitchFamily="34" charset="0"/>
              </a:rPr>
              <a:t>Кораци</a:t>
            </a:r>
            <a:endParaRPr lang="en-US" sz="3600" spc="300" dirty="0">
              <a:latin typeface="Bahnschrift Semi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9812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Bahnschrift SemiBold" pitchFamily="34" charset="0"/>
              </a:rPr>
              <a:t/>
            </a:r>
            <a:br>
              <a:rPr lang="en-US" sz="2400" dirty="0" smtClean="0">
                <a:latin typeface="Bahnschrift SemiBold" pitchFamily="34" charset="0"/>
              </a:rPr>
            </a:b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11200" y="381000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2000" dirty="0">
                <a:solidFill>
                  <a:schemeClr val="tx2"/>
                </a:solidFill>
                <a:latin typeface="Bahnschrift SemiBold" pitchFamily="34" charset="0"/>
              </a:rPr>
              <a:t>Прилагођавање рутина и ритуала новонасталој </a:t>
            </a:r>
            <a:r>
              <a:rPr lang="sr-Cyrl-RS" sz="2000" dirty="0" smtClean="0">
                <a:solidFill>
                  <a:schemeClr val="tx2"/>
                </a:solidFill>
                <a:latin typeface="Bahnschrift SemiBold" pitchFamily="34" charset="0"/>
              </a:rPr>
              <a:t>ситуацији - </a:t>
            </a:r>
            <a:r>
              <a:rPr lang="sr-Cyrl-RS" sz="2000" dirty="0">
                <a:solidFill>
                  <a:schemeClr val="tx2"/>
                </a:solidFill>
                <a:latin typeface="Bahnschrift SemiBold" pitchFamily="34" charset="0"/>
              </a:rPr>
              <a:t>узимање оброка, коришћење простора  за </a:t>
            </a:r>
            <a:r>
              <a:rPr lang="sr-Cyrl-RS" sz="2000" dirty="0" smtClean="0">
                <a:solidFill>
                  <a:schemeClr val="tx2"/>
                </a:solidFill>
                <a:latin typeface="Bahnschrift SemiBold" pitchFamily="34" charset="0"/>
              </a:rPr>
              <a:t>одмор;</a:t>
            </a:r>
            <a:endParaRPr lang="en-US" sz="2000" dirty="0">
              <a:solidFill>
                <a:schemeClr val="tx2"/>
              </a:solidFill>
              <a:latin typeface="Bahnschrift SemiBold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sr-Cyrl-RS" sz="2000" dirty="0">
                <a:solidFill>
                  <a:schemeClr val="tx2"/>
                </a:solidFill>
                <a:latin typeface="Bahnschrift SemiBold" pitchFamily="34" charset="0"/>
              </a:rPr>
              <a:t>Састанци на  дневном </a:t>
            </a:r>
            <a:r>
              <a:rPr lang="sr-Cyrl-RS" sz="2000" dirty="0" smtClean="0">
                <a:solidFill>
                  <a:schemeClr val="tx2"/>
                </a:solidFill>
                <a:latin typeface="Bahnschrift SemiBold" pitchFamily="34" charset="0"/>
              </a:rPr>
              <a:t>нивоу у </a:t>
            </a:r>
            <a:r>
              <a:rPr lang="sr-Cyrl-RS" sz="2000" dirty="0">
                <a:solidFill>
                  <a:schemeClr val="tx2"/>
                </a:solidFill>
                <a:latin typeface="Bahnschrift SemiBold" pitchFamily="34" charset="0"/>
              </a:rPr>
              <a:t>циљу боље организације и благовременог решавања свакодневних </a:t>
            </a:r>
            <a:r>
              <a:rPr lang="sr-Cyrl-RS" sz="2000" dirty="0" smtClean="0">
                <a:solidFill>
                  <a:schemeClr val="tx2"/>
                </a:solidFill>
                <a:latin typeface="Bahnschrift SemiBold" pitchFamily="34" charset="0"/>
              </a:rPr>
              <a:t>изазова ( </a:t>
            </a:r>
            <a:r>
              <a:rPr lang="sr-Cyrl-RS" sz="2000" dirty="0">
                <a:solidFill>
                  <a:schemeClr val="tx2"/>
                </a:solidFill>
                <a:latin typeface="Bahnschrift SemiBold" pitchFamily="34" charset="0"/>
              </a:rPr>
              <a:t>повећање броја деце, комуникација са родитељима, прерасподела васпитача </a:t>
            </a:r>
            <a:r>
              <a:rPr lang="sr-Cyrl-RS" sz="2000" dirty="0" smtClean="0">
                <a:solidFill>
                  <a:schemeClr val="tx2"/>
                </a:solidFill>
                <a:latin typeface="Bahnschrift SemiBold" pitchFamily="34" charset="0"/>
              </a:rPr>
              <a:t>);</a:t>
            </a:r>
            <a:endParaRPr lang="en-US" sz="2000" dirty="0">
              <a:solidFill>
                <a:schemeClr val="tx2"/>
              </a:solidFill>
              <a:latin typeface="Bahnschrift SemiBold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sr-Cyrl-RS" sz="2000" dirty="0">
                <a:solidFill>
                  <a:schemeClr val="tx2"/>
                </a:solidFill>
                <a:latin typeface="Bahnschrift SemiBold" pitchFamily="34" charset="0"/>
              </a:rPr>
              <a:t>Подршка и разумевање родитеља за насталу </a:t>
            </a:r>
            <a:r>
              <a:rPr lang="sr-Cyrl-RS" sz="2000" dirty="0" smtClean="0">
                <a:solidFill>
                  <a:schemeClr val="tx2"/>
                </a:solidFill>
                <a:latin typeface="Bahnschrift SemiBold" pitchFamily="34" charset="0"/>
              </a:rPr>
              <a:t>ситуацију.</a:t>
            </a:r>
            <a:endParaRPr lang="en-US" sz="2000" dirty="0">
              <a:solidFill>
                <a:schemeClr val="tx2"/>
              </a:solidFill>
              <a:latin typeface="Bahnschrift SemiBold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Bahnschrift Semi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1581090"/>
            <a:ext cx="5410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>
                <a:latin typeface="Bahnschrift SemiBold" pitchFamily="34" charset="0"/>
              </a:rPr>
              <a:t>за превазилажење  кризне ситуације, обезбеђивање простора за децу и особље због пожара у вртићу „Црвенкапа“, у другим вртићима су били следећи:</a:t>
            </a:r>
            <a:r>
              <a:rPr lang="en-US" sz="2000" dirty="0">
                <a:latin typeface="Bahnschrift SemiBold" pitchFamily="34" charset="0"/>
              </a:rPr>
              <a:t/>
            </a:r>
            <a:br>
              <a:rPr lang="en-US" sz="2000" dirty="0">
                <a:latin typeface="Bahnschrift SemiBold" pitchFamily="34" charset="0"/>
              </a:rPr>
            </a:b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47" y="762000"/>
            <a:ext cx="22288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6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3733800"/>
            <a:ext cx="7696200" cy="2590800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sr-Cyrl-RS" dirty="0" smtClean="0">
                <a:latin typeface="Bahnschrift SemiBold" pitchFamily="34" charset="0"/>
              </a:rPr>
              <a:t>Организовање заједничких </a:t>
            </a:r>
            <a:r>
              <a:rPr lang="sr-Cyrl-RS" dirty="0">
                <a:latin typeface="Bahnschrift SemiBold" pitchFamily="34" charset="0"/>
              </a:rPr>
              <a:t>дежурства </a:t>
            </a:r>
            <a:r>
              <a:rPr lang="sr-Cyrl-RS" dirty="0" smtClean="0">
                <a:latin typeface="Bahnschrift SemiBold" pitchFamily="34" charset="0"/>
              </a:rPr>
              <a:t>са циљем упознавања и бољег повезивања деце и запослених из различитих вртића.</a:t>
            </a:r>
            <a:endParaRPr lang="en-US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sr-Cyrl-RS" dirty="0" smtClean="0">
                <a:latin typeface="Bahnschrift SemiBold" pitchFamily="34" charset="0"/>
              </a:rPr>
              <a:t>Проналажење алтернатива </a:t>
            </a:r>
            <a:r>
              <a:rPr lang="sr-Cyrl-RS" dirty="0">
                <a:latin typeface="Bahnschrift SemiBold" pitchFamily="34" charset="0"/>
              </a:rPr>
              <a:t>за боравак деце на отвореном, због великог броја деце у дворишту</a:t>
            </a:r>
            <a:r>
              <a:rPr lang="sr-Cyrl-RS" dirty="0" smtClean="0">
                <a:latin typeface="Bahnschrift SemiBold" pitchFamily="34" charset="0"/>
              </a:rPr>
              <a:t>.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sr-Cyrl-RS" dirty="0" smtClean="0">
                <a:latin typeface="Bahnschrift SemiBold" pitchFamily="34" charset="0"/>
              </a:rPr>
              <a:t>Коришћење локације вртића као ресурса за излазак у локалну заједницу и истраживање.</a:t>
            </a:r>
            <a:endParaRPr lang="en-US" dirty="0">
              <a:latin typeface="Bahnschrift SemiBold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Cyrl-RS" dirty="0" smtClean="0">
                <a:latin typeface="Bahnschrift SemiBold" pitchFamily="34" charset="0"/>
              </a:rPr>
              <a:t>Консултовање са децом  </a:t>
            </a:r>
            <a:r>
              <a:rPr lang="sr-Cyrl-RS" dirty="0">
                <a:latin typeface="Bahnschrift SemiBold" pitchFamily="34" charset="0"/>
              </a:rPr>
              <a:t>- </a:t>
            </a:r>
            <a:r>
              <a:rPr lang="sr-Cyrl-RS" dirty="0" smtClean="0">
                <a:latin typeface="Bahnschrift SemiBold" pitchFamily="34" charset="0"/>
              </a:rPr>
              <a:t>мапирање занимљивих </a:t>
            </a:r>
            <a:r>
              <a:rPr lang="sr-Cyrl-RS" dirty="0">
                <a:latin typeface="Bahnschrift SemiBold" pitchFamily="34" charset="0"/>
              </a:rPr>
              <a:t>места у окружењу и </a:t>
            </a:r>
            <a:r>
              <a:rPr lang="sr-Cyrl-RS" dirty="0" smtClean="0">
                <a:latin typeface="Bahnschrift SemiBold" pitchFamily="34" charset="0"/>
              </a:rPr>
              <a:t>истраживање  мапираних </a:t>
            </a:r>
            <a:r>
              <a:rPr lang="sr-Cyrl-RS" dirty="0">
                <a:latin typeface="Bahnschrift SemiBold" pitchFamily="34" charset="0"/>
              </a:rPr>
              <a:t>места.</a:t>
            </a:r>
            <a:endParaRPr lang="en-US" dirty="0">
              <a:latin typeface="Bahnschrift SemiBold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90533" y="1148881"/>
            <a:ext cx="3657600" cy="1524000"/>
          </a:xfrm>
        </p:spPr>
        <p:txBody>
          <a:bodyPr>
            <a:normAutofit/>
          </a:bodyPr>
          <a:lstStyle/>
          <a:p>
            <a:pPr algn="ctr"/>
            <a:r>
              <a:rPr lang="sr-Cyrl-RS" sz="3600" spc="300" dirty="0">
                <a:latin typeface="Bahnschrift SemiBold" pitchFamily="34" charset="0"/>
              </a:rPr>
              <a:t>СТРАТЕГИЈЕ</a:t>
            </a:r>
            <a:r>
              <a:rPr lang="en-US" spc="300" dirty="0">
                <a:latin typeface="Bahnschrift SemiBold" pitchFamily="34" charset="0"/>
              </a:rPr>
              <a:t/>
            </a:r>
            <a:br>
              <a:rPr lang="en-US" spc="300" dirty="0">
                <a:latin typeface="Bahnschrift SemiBold" pitchFamily="34" charset="0"/>
              </a:rPr>
            </a:br>
            <a:endParaRPr lang="en-US" spc="300" dirty="0">
              <a:latin typeface="Bahnschrift SemiBold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3886200" cy="290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3810000"/>
            <a:ext cx="8458200" cy="2590800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sr-Cyrl-RS" sz="2200" dirty="0">
                <a:latin typeface="Bahnschrift SemiBold" pitchFamily="34" charset="0"/>
              </a:rPr>
              <a:t>Стварање прилика за сусретање деце различитог узраста </a:t>
            </a:r>
            <a:r>
              <a:rPr lang="sr-Cyrl-RS" sz="2200" dirty="0" smtClean="0">
                <a:latin typeface="Bahnschrift SemiBold" pitchFamily="34" charset="0"/>
              </a:rPr>
              <a:t>и </a:t>
            </a:r>
            <a:r>
              <a:rPr lang="sr-Cyrl-RS" sz="2200" dirty="0">
                <a:latin typeface="Bahnschrift SemiBold" pitchFamily="34" charset="0"/>
              </a:rPr>
              <a:t>заједничко развијање  пројеката са групама других вртића; вршњачко учење као и осећај сигурности и припадности  без обзира на околности.</a:t>
            </a:r>
            <a:endParaRPr lang="en-US" sz="2200" dirty="0">
              <a:latin typeface="Bahnschrift SemiBold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sr-Cyrl-RS" sz="2200" dirty="0" smtClean="0">
                <a:latin typeface="Bahnschrift SemiBold" pitchFamily="34" charset="0"/>
              </a:rPr>
              <a:t>Укључивање практичара  </a:t>
            </a:r>
            <a:r>
              <a:rPr lang="sr-Cyrl-RS" sz="2200" dirty="0">
                <a:latin typeface="Bahnschrift SemiBold" pitchFamily="34" charset="0"/>
              </a:rPr>
              <a:t>у рад Актива  вртића у којима бораве, креирају  заједнички простор који  је структуран и оплемењен тако да </a:t>
            </a:r>
            <a:r>
              <a:rPr lang="sr-Cyrl-RS" sz="2200" dirty="0" smtClean="0">
                <a:latin typeface="Bahnschrift SemiBold" pitchFamily="34" charset="0"/>
              </a:rPr>
              <a:t>подржава </a:t>
            </a:r>
            <a:r>
              <a:rPr lang="sr-Cyrl-RS" sz="2200" dirty="0">
                <a:latin typeface="Bahnschrift SemiBold" pitchFamily="34" charset="0"/>
              </a:rPr>
              <a:t>Основе програма предшколског васпитања и образовања, у циљу  пружања подршке  добробити детета. </a:t>
            </a:r>
            <a:endParaRPr lang="en-US" sz="2200" dirty="0">
              <a:latin typeface="Bahnschrift SemiBold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endParaRPr lang="en-US" dirty="0">
              <a:latin typeface="Bahnschrift SemiBold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648200" y="1189566"/>
            <a:ext cx="3810000" cy="1524000"/>
          </a:xfrm>
        </p:spPr>
        <p:txBody>
          <a:bodyPr>
            <a:normAutofit/>
          </a:bodyPr>
          <a:lstStyle/>
          <a:p>
            <a:pPr algn="ctr"/>
            <a:r>
              <a:rPr lang="sr-Cyrl-RS" sz="3600" spc="300" dirty="0">
                <a:latin typeface="Bahnschrift SemiBold" pitchFamily="34" charset="0"/>
              </a:rPr>
              <a:t>СТРАТЕГИЈЕ</a:t>
            </a:r>
            <a:r>
              <a:rPr lang="en-US" spc="300" dirty="0">
                <a:latin typeface="Bahnschrift SemiBold" pitchFamily="34" charset="0"/>
              </a:rPr>
              <a:t/>
            </a:r>
            <a:br>
              <a:rPr lang="en-US" spc="300" dirty="0">
                <a:latin typeface="Bahnschrift SemiBold" pitchFamily="34" charset="0"/>
              </a:rPr>
            </a:br>
            <a:endParaRPr lang="en-US" spc="300" dirty="0">
              <a:latin typeface="Bahnschrift SemiBol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74233" y="-29633"/>
            <a:ext cx="2971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14400" y="3810000"/>
            <a:ext cx="7620000" cy="2286000"/>
          </a:xfrm>
        </p:spPr>
        <p:txBody>
          <a:bodyPr>
            <a:normAutofit fontScale="85000" lnSpcReduction="10000"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sr-Cyrl-RS" dirty="0">
                <a:latin typeface="Bahnschrift SemiBold" pitchFamily="34" charset="0"/>
              </a:rPr>
              <a:t>Дете</a:t>
            </a:r>
            <a:r>
              <a:rPr lang="sr-Cyrl-RS" dirty="0" smtClean="0">
                <a:latin typeface="Bahnschrift SemiBold" pitchFamily="34" charset="0"/>
              </a:rPr>
              <a:t>, оснажено </a:t>
            </a:r>
            <a:r>
              <a:rPr lang="sr-Cyrl-RS" dirty="0">
                <a:latin typeface="Bahnschrift SemiBold" pitchFamily="34" charset="0"/>
              </a:rPr>
              <a:t>да се </a:t>
            </a:r>
            <a:r>
              <a:rPr lang="sr-Cyrl-RS" dirty="0" smtClean="0">
                <a:latin typeface="Bahnschrift SemiBold" pitchFamily="34" charset="0"/>
              </a:rPr>
              <a:t>у </a:t>
            </a:r>
            <a:r>
              <a:rPr lang="sr-Cyrl-RS" dirty="0">
                <a:latin typeface="Bahnschrift SemiBold" pitchFamily="34" charset="0"/>
              </a:rPr>
              <a:t>измењеним околностима осећа добро и сигурно, гради односе, игра се, учи, истражује и активира све своје </a:t>
            </a:r>
            <a:r>
              <a:rPr lang="sr-Cyrl-RS" dirty="0" smtClean="0">
                <a:latin typeface="Bahnschrift SemiBold" pitchFamily="34" charset="0"/>
              </a:rPr>
              <a:t>потенцијале;</a:t>
            </a:r>
            <a:endParaRPr lang="en-US" dirty="0">
              <a:latin typeface="Bahnschrift SemiBold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sr-Cyrl-RS" dirty="0">
                <a:latin typeface="Bahnschrift SemiBold" pitchFamily="34" charset="0"/>
              </a:rPr>
              <a:t>Грађење  сарадничких односа мећу децом различитих васпитних група и децом из других вртића;</a:t>
            </a:r>
            <a:endParaRPr lang="en-US" dirty="0">
              <a:latin typeface="Bahnschrift SemiBold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sr-Cyrl-RS" dirty="0" smtClean="0">
                <a:latin typeface="Bahnschrift SemiBold" pitchFamily="34" charset="0"/>
              </a:rPr>
              <a:t>Заједничко </a:t>
            </a:r>
            <a:r>
              <a:rPr lang="sr-Cyrl-RS" dirty="0">
                <a:latin typeface="Bahnschrift SemiBold" pitchFamily="34" charset="0"/>
              </a:rPr>
              <a:t>разумевање од стране родитеља </a:t>
            </a:r>
            <a:r>
              <a:rPr lang="sr-Cyrl-RS" dirty="0" smtClean="0">
                <a:latin typeface="Bahnschrift SemiBold" pitchFamily="34" charset="0"/>
              </a:rPr>
              <a:t>и прихватање </a:t>
            </a:r>
            <a:r>
              <a:rPr lang="sr-Cyrl-RS" dirty="0">
                <a:latin typeface="Bahnschrift SemiBold" pitchFamily="34" charset="0"/>
              </a:rPr>
              <a:t>новонастале </a:t>
            </a:r>
            <a:r>
              <a:rPr lang="sr-Cyrl-RS" dirty="0" smtClean="0">
                <a:latin typeface="Bahnschrift SemiBold" pitchFamily="34" charset="0"/>
              </a:rPr>
              <a:t>ситуације;</a:t>
            </a:r>
            <a:endParaRPr lang="en-US" dirty="0">
              <a:latin typeface="Bahnschrift SemiBold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181600" y="1905000"/>
            <a:ext cx="3733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600" spc="600" dirty="0">
                <a:latin typeface="Bahnschrift SemiBold" pitchFamily="34" charset="0"/>
              </a:rPr>
              <a:t>ЕФЕКТИ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1" y="609600"/>
            <a:ext cx="2336721" cy="3123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00370"/>
            <a:ext cx="23622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38200" y="3429000"/>
            <a:ext cx="8305800" cy="2590800"/>
          </a:xfrm>
        </p:spPr>
        <p:txBody>
          <a:bodyPr>
            <a:normAutofit fontScale="77500" lnSpcReduction="20000"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sr-Cyrl-RS" dirty="0">
                <a:latin typeface="Bahnschrift SemiBold" pitchFamily="34" charset="0"/>
              </a:rPr>
              <a:t>Нове стратегије у функционисању  вртића који су у различитим просторима  </a:t>
            </a:r>
            <a:r>
              <a:rPr lang="sr-Cyrl-RS" dirty="0" smtClean="0">
                <a:latin typeface="Bahnschrift SemiBold" pitchFamily="34" charset="0"/>
              </a:rPr>
              <a:t>( време састајања,размена </a:t>
            </a:r>
            <a:r>
              <a:rPr lang="sr-Cyrl-RS" dirty="0">
                <a:latin typeface="Bahnschrift SemiBold" pitchFamily="34" charset="0"/>
              </a:rPr>
              <a:t>информација, </a:t>
            </a:r>
            <a:r>
              <a:rPr lang="sr-Cyrl-RS" dirty="0" smtClean="0">
                <a:latin typeface="Bahnschrift SemiBold" pitchFamily="34" charset="0"/>
              </a:rPr>
              <a:t>дилема недоумица,проналажење  </a:t>
            </a:r>
            <a:r>
              <a:rPr lang="sr-Cyrl-RS" dirty="0">
                <a:latin typeface="Bahnschrift SemiBold" pitchFamily="34" charset="0"/>
              </a:rPr>
              <a:t>простора за документовање</a:t>
            </a:r>
            <a:r>
              <a:rPr lang="sr-Cyrl-RS">
                <a:latin typeface="Bahnschrift SemiBold" pitchFamily="34" charset="0"/>
              </a:rPr>
              <a:t>, </a:t>
            </a:r>
            <a:r>
              <a:rPr lang="sr-Cyrl-RS" smtClean="0">
                <a:latin typeface="Bahnschrift SemiBold" pitchFamily="34" charset="0"/>
              </a:rPr>
              <a:t>квалитет размене </a:t>
            </a:r>
            <a:r>
              <a:rPr lang="sr-Cyrl-RS" dirty="0">
                <a:latin typeface="Bahnschrift SemiBold" pitchFamily="34" charset="0"/>
              </a:rPr>
              <a:t>са колегама</a:t>
            </a:r>
            <a:r>
              <a:rPr lang="sr-Cyrl-RS">
                <a:latin typeface="Bahnschrift SemiBold" pitchFamily="34" charset="0"/>
              </a:rPr>
              <a:t>, </a:t>
            </a:r>
            <a:r>
              <a:rPr lang="sr-Cyrl-RS" smtClean="0">
                <a:latin typeface="Bahnschrift SemiBold" pitchFamily="34" charset="0"/>
              </a:rPr>
              <a:t>унапређивање дигиталних компетенција, </a:t>
            </a:r>
            <a:r>
              <a:rPr lang="sr-Cyrl-RS" dirty="0" smtClean="0">
                <a:latin typeface="Bahnschrift SemiBold" pitchFamily="34" charset="0"/>
              </a:rPr>
              <a:t>...)</a:t>
            </a:r>
            <a:endParaRPr lang="en-US" dirty="0">
              <a:latin typeface="Bahnschrift SemiBold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sr-Cyrl-RS" dirty="0" smtClean="0">
                <a:latin typeface="Bahnschrift SemiBold" pitchFamily="34" charset="0"/>
              </a:rPr>
              <a:t>Прилагођавање </a:t>
            </a:r>
            <a:r>
              <a:rPr lang="sr-Cyrl-RS" dirty="0">
                <a:latin typeface="Bahnschrift SemiBold" pitchFamily="34" charset="0"/>
              </a:rPr>
              <a:t>деце и запослених култури и структури вртића у којима се налазе, али и потреба да </a:t>
            </a:r>
            <a:r>
              <a:rPr lang="sr-Cyrl-RS" dirty="0" smtClean="0">
                <a:latin typeface="Bahnschrift SemiBold" pitchFamily="34" charset="0"/>
              </a:rPr>
              <a:t>се одржи </a:t>
            </a:r>
            <a:r>
              <a:rPr lang="sr-Cyrl-RS" dirty="0">
                <a:latin typeface="Bahnschrift SemiBold" pitchFamily="34" charset="0"/>
              </a:rPr>
              <a:t>култура и аутентичност матичног </a:t>
            </a:r>
            <a:r>
              <a:rPr lang="sr-Cyrl-RS" dirty="0" smtClean="0">
                <a:latin typeface="Bahnschrift SemiBold" pitchFamily="34" charset="0"/>
              </a:rPr>
              <a:t>вртића;</a:t>
            </a:r>
            <a:endParaRPr lang="en-US" dirty="0">
              <a:latin typeface="Bahnschrift SemiBold" pitchFamily="34" charset="0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sr-Cyrl-RS" dirty="0">
                <a:latin typeface="Bahnschrift SemiBold" pitchFamily="34" charset="0"/>
              </a:rPr>
              <a:t>Развијање професионалне заједнице учења са </a:t>
            </a:r>
            <a:r>
              <a:rPr lang="sr-Cyrl-RS" dirty="0" smtClean="0">
                <a:latin typeface="Bahnschrift SemiBold" pitchFamily="34" charset="0"/>
              </a:rPr>
              <a:t>практичарима </a:t>
            </a:r>
            <a:r>
              <a:rPr lang="sr-Cyrl-RS" dirty="0">
                <a:latin typeface="Bahnschrift SemiBold" pitchFamily="34" charset="0"/>
              </a:rPr>
              <a:t>из других </a:t>
            </a:r>
            <a:r>
              <a:rPr lang="sr-Cyrl-RS" dirty="0" smtClean="0">
                <a:latin typeface="Bahnschrift SemiBold" pitchFamily="34" charset="0"/>
              </a:rPr>
              <a:t>вртића.</a:t>
            </a:r>
            <a:endParaRPr lang="en-US" dirty="0">
              <a:latin typeface="Bahnschrift SemiBold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638800" y="1447800"/>
            <a:ext cx="3352800" cy="1524000"/>
          </a:xfrm>
        </p:spPr>
        <p:txBody>
          <a:bodyPr/>
          <a:lstStyle/>
          <a:p>
            <a:pPr algn="ctr"/>
            <a:r>
              <a:rPr lang="sr-Cyrl-RS" sz="3600" spc="300" dirty="0">
                <a:latin typeface="Bahnschrift SemiBold" pitchFamily="34" charset="0"/>
              </a:rPr>
              <a:t>ЕФЕКТИ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4400"/>
            <a:ext cx="27432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04875"/>
            <a:ext cx="2667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6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968918"/>
          </a:xfrm>
        </p:spPr>
        <p:txBody>
          <a:bodyPr>
            <a:normAutofit fontScale="92500" lnSpcReduction="10000"/>
          </a:bodyPr>
          <a:lstStyle/>
          <a:p>
            <a:r>
              <a:rPr lang="sr-Cyrl-CS" sz="2400" dirty="0" smtClean="0">
                <a:latin typeface="Bahnschrift SemiBold SemiConden" pitchFamily="34" charset="0"/>
                <a:cs typeface="Times New Roman" panose="02020603050405020304" pitchFamily="18" charset="0"/>
              </a:rPr>
              <a:t>Негативна </a:t>
            </a:r>
            <a:r>
              <a:rPr lang="sr-Cyrl-CS" sz="2400" dirty="0">
                <a:latin typeface="Bahnschrift SemiBold SemiConden" pitchFamily="34" charset="0"/>
                <a:cs typeface="Times New Roman" panose="02020603050405020304" pitchFamily="18" charset="0"/>
              </a:rPr>
              <a:t>предуверења, која смо имали у сусрету са изазовом промене радног простора и познатих </a:t>
            </a:r>
            <a:r>
              <a:rPr lang="sr-Cyrl-CS" sz="2400" dirty="0" smtClean="0">
                <a:latin typeface="Bahnschrift SemiBold SemiConden" pitchFamily="34" charset="0"/>
                <a:cs typeface="Times New Roman" panose="02020603050405020304" pitchFamily="18" charset="0"/>
              </a:rPr>
              <a:t>лица, </a:t>
            </a:r>
            <a:r>
              <a:rPr lang="sr-Cyrl-RS" sz="2400" dirty="0" smtClean="0">
                <a:latin typeface="Bahnschrift SemiBold SemiConden" pitchFamily="34" charset="0"/>
                <a:cs typeface="Times New Roman" panose="02020603050405020304" pitchFamily="18" charset="0"/>
              </a:rPr>
              <a:t>због реконструкције нашег вртића и преласка у вртић „Црвенкапа“</a:t>
            </a:r>
            <a:r>
              <a:rPr lang="sr-Cyrl-CS" sz="2400" dirty="0" smtClean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sr-Cyrl-CS" sz="2400" dirty="0">
                <a:latin typeface="Bahnschrift SemiBold SemiConden" pitchFamily="34" charset="0"/>
                <a:cs typeface="Times New Roman" panose="02020603050405020304" pitchFamily="18" charset="0"/>
              </a:rPr>
              <a:t>претворили смо у  прилику за учење која нам је дала смернице на путу професионалног раста и развоја диспозиција за целоживотно </a:t>
            </a:r>
            <a:r>
              <a:rPr lang="sr-Cyrl-CS" sz="2400" dirty="0" smtClean="0">
                <a:latin typeface="Bahnschrift SemiBold SemiConden" pitchFamily="34" charset="0"/>
                <a:cs typeface="Times New Roman" panose="02020603050405020304" pitchFamily="18" charset="0"/>
              </a:rPr>
              <a:t>учење (одговорност, истрајност, сарадња, радозналост)</a:t>
            </a:r>
          </a:p>
          <a:p>
            <a:pPr marL="0" indent="0">
              <a:buNone/>
            </a:pPr>
            <a:r>
              <a:rPr lang="sr-Cyrl-CS" sz="2400" dirty="0" smtClean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sr-Cyrl-CS" sz="2400" dirty="0" smtClean="0">
                <a:latin typeface="Bahnschrift SemiBold SemiConden" pitchFamily="34" charset="0"/>
                <a:cs typeface="Times New Roman" panose="02020603050405020304" pitchFamily="18" charset="0"/>
              </a:rPr>
              <a:t>Излазак </a:t>
            </a:r>
            <a:r>
              <a:rPr lang="sr-Cyrl-CS" sz="2400" dirty="0">
                <a:latin typeface="Bahnschrift SemiBold SemiConden" pitchFamily="34" charset="0"/>
                <a:cs typeface="Times New Roman" panose="02020603050405020304" pitchFamily="18" charset="0"/>
              </a:rPr>
              <a:t>из зоне познатог односио се и  на наш  стереотип виђења  колега, са којима до сада нисмо имале прилике да сарађујемо</a:t>
            </a:r>
            <a:r>
              <a:rPr lang="sr-Cyrl-CS" sz="2400" dirty="0" smtClean="0">
                <a:latin typeface="Bahnschrift SemiBold SemiConden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r-Cyrl-CS" sz="2400" dirty="0" smtClean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sr-Cyrl-CS" sz="2400" dirty="0" smtClean="0">
                <a:latin typeface="Bahnschrift SemiBold SemiConden" pitchFamily="34" charset="0"/>
                <a:cs typeface="Times New Roman" panose="02020603050405020304" pitchFamily="18" charset="0"/>
              </a:rPr>
              <a:t>На </a:t>
            </a:r>
            <a:r>
              <a:rPr lang="sr-Cyrl-CS" sz="2400" dirty="0">
                <a:latin typeface="Bahnschrift SemiBold SemiConden" pitchFamily="34" charset="0"/>
                <a:cs typeface="Times New Roman" panose="02020603050405020304" pitchFamily="18" charset="0"/>
              </a:rPr>
              <a:t>заједничком путу сарадње, спознали смо, да свако од нас, иако различит, има капацитета да подржи учење и развој деце, да се мења, размењује, планира и у сигурној средини, отворено и без осећаја сујете, критички сагледава своју праксу.</a:t>
            </a:r>
            <a:endParaRPr lang="en-US" sz="2400" dirty="0">
              <a:latin typeface="Bahnschrift SemiBold SemiConden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6447501" cy="4506073"/>
          </a:xfrm>
        </p:spPr>
        <p:txBody>
          <a:bodyPr>
            <a:normAutofit fontScale="92500" lnSpcReduction="10000"/>
          </a:bodyPr>
          <a:lstStyle/>
          <a:p>
            <a:r>
              <a:rPr lang="sr-Cyrl-CS" sz="2400" dirty="0">
                <a:solidFill>
                  <a:schemeClr val="accent2">
                    <a:lumMod val="50000"/>
                  </a:schemeClr>
                </a:solidFill>
                <a:latin typeface="Bahnschrift SemiBold SemiConden" pitchFamily="34" charset="0"/>
                <a:cs typeface="Times New Roman" panose="02020603050405020304" pitchFamily="18" charset="0"/>
              </a:rPr>
              <a:t>Из садржајне и богате сарадње са тимом јаслица и васпитача вртића „Црвенкапа“, сарадљивим да сагледа своју праксу из другачијег угла, као и нашим тимом радозналим, да се практично опроба  у раду са децом јасленог узраста, настали су продукти заједничког истраживања који су презентовани како на стручним тако и на научној конференцији</a:t>
            </a:r>
            <a:r>
              <a:rPr lang="sr-Cyrl-CS" dirty="0" smtClean="0">
                <a:latin typeface="Bahnschrift SemiBold SemiConden" pitchFamily="34" charset="0"/>
              </a:rPr>
              <a:t>.</a:t>
            </a:r>
          </a:p>
          <a:p>
            <a:endParaRPr lang="sr-Cyrl-CS" dirty="0" smtClean="0">
              <a:latin typeface="Bahnschrift SemiBold SemiConden" pitchFamily="34" charset="0"/>
            </a:endParaRPr>
          </a:p>
          <a:p>
            <a:r>
              <a:rPr lang="sr-Cyrl-CS" sz="2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itchFamily="34" charset="0"/>
                <a:cs typeface="Times New Roman" panose="02020603050405020304" pitchFamily="18" charset="0"/>
              </a:rPr>
              <a:t>Тако је настао рад</a:t>
            </a:r>
            <a:r>
              <a:rPr lang="sr-Cyrl-CS" dirty="0" smtClean="0">
                <a:solidFill>
                  <a:schemeClr val="accent2">
                    <a:lumMod val="50000"/>
                  </a:schemeClr>
                </a:solidFill>
                <a:latin typeface="Bahnschrift SemiBold SemiConden" pitchFamily="34" charset="0"/>
              </a:rPr>
              <a:t> </a:t>
            </a:r>
            <a:r>
              <a:rPr lang="sr-Cyrl-RS" sz="2400" b="1" i="1" dirty="0">
                <a:solidFill>
                  <a:schemeClr val="accent2">
                    <a:lumMod val="50000"/>
                  </a:schemeClr>
                </a:solidFill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Истраживање као подстицај у развоју и обликовању аутономије личности </a:t>
            </a:r>
            <a:r>
              <a:rPr lang="sr-Cyrl-RS" sz="2400" b="1" i="1" dirty="0" smtClean="0">
                <a:solidFill>
                  <a:schemeClr val="accent2">
                    <a:lumMod val="50000"/>
                  </a:schemeClr>
                </a:solidFill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детета </a:t>
            </a:r>
            <a:r>
              <a:rPr lang="sr-Cyrl-RS" sz="2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који је презентован на Сусретима васпитача и сестара.</a:t>
            </a:r>
            <a:endParaRPr lang="en-US" sz="2400" b="1" i="1" dirty="0">
              <a:solidFill>
                <a:schemeClr val="accent2">
                  <a:lumMod val="50000"/>
                </a:schemeClr>
              </a:solidFill>
              <a:latin typeface="Bahnschrift SemiBold SemiConden" pitchFamily="34" charset="0"/>
              <a:ea typeface="Verdana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685800"/>
            <a:ext cx="5792321" cy="914400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Недоумице, страхови, ограничења при уласку у процес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2438400"/>
            <a:ext cx="6812554" cy="3951111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000" dirty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Заједничко промишљање колико смо спремни и отворени за професионални </a:t>
            </a:r>
            <a:r>
              <a:rPr lang="sr-Cyrl-RS" sz="2000" dirty="0" smtClean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изазов</a:t>
            </a:r>
            <a:endParaRPr lang="sr-Cyrl-RS" sz="2000" dirty="0">
              <a:latin typeface="Bahnschrift SemiBold SemiConden" pitchFamily="34" charset="0"/>
              <a:ea typeface="Verdana" pitchFamily="34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sz="2000" dirty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Реакција деце:</a:t>
            </a:r>
          </a:p>
          <a:p>
            <a:pPr>
              <a:buFont typeface="Arial" pitchFamily="34" charset="0"/>
              <a:buChar char="•"/>
            </a:pPr>
            <a:r>
              <a:rPr lang="sr-Cyrl-RS" sz="2000" dirty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Н</a:t>
            </a:r>
            <a:r>
              <a:rPr lang="sr-Cyrl-RS" sz="2000" dirty="0" smtClean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а </a:t>
            </a:r>
            <a:r>
              <a:rPr lang="sr-Cyrl-RS" sz="2000" dirty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нов простор (трпезарија и сала вртића</a:t>
            </a:r>
            <a:r>
              <a:rPr lang="sr-Cyrl-RS" sz="2000" dirty="0" smtClean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)</a:t>
            </a:r>
            <a:endParaRPr lang="sr-Cyrl-RS" sz="2000" dirty="0">
              <a:latin typeface="Bahnschrift SemiBold SemiConden" pitchFamily="34" charset="0"/>
              <a:ea typeface="Verdana" pitchFamily="34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sz="2000" dirty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Н</a:t>
            </a:r>
            <a:r>
              <a:rPr lang="sr-Cyrl-RS" sz="2000" dirty="0" smtClean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а </a:t>
            </a:r>
            <a:r>
              <a:rPr lang="sr-Cyrl-RS" sz="2000" dirty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непознат</a:t>
            </a:r>
            <a:r>
              <a:rPr lang="en-US" sz="2000" dirty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a </a:t>
            </a:r>
            <a:r>
              <a:rPr lang="sr-Cyrl-RS" sz="2000" dirty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лица (васпитаче и децу</a:t>
            </a:r>
            <a:r>
              <a:rPr lang="sr-Cyrl-RS" sz="2000" dirty="0" smtClean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sr-Cyrl-RS" sz="2000" dirty="0" smtClean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Реакција практичара:</a:t>
            </a:r>
          </a:p>
          <a:p>
            <a:pPr>
              <a:buFont typeface="Arial" pitchFamily="34" charset="0"/>
              <a:buChar char="•"/>
            </a:pPr>
            <a:r>
              <a:rPr lang="sr-Cyrl-RS" sz="2000" dirty="0" smtClean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На нов простор</a:t>
            </a:r>
          </a:p>
          <a:p>
            <a:pPr>
              <a:buFont typeface="Arial" pitchFamily="34" charset="0"/>
              <a:buChar char="•"/>
            </a:pPr>
            <a:r>
              <a:rPr lang="sr-Cyrl-RS" sz="2000" dirty="0" smtClean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Рутине</a:t>
            </a:r>
          </a:p>
          <a:p>
            <a:pPr>
              <a:buFont typeface="Arial" pitchFamily="34" charset="0"/>
              <a:buChar char="•"/>
            </a:pPr>
            <a:r>
              <a:rPr lang="sr-Cyrl-RS" sz="2000" dirty="0" smtClean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Начин рада других колега</a:t>
            </a:r>
            <a:endParaRPr lang="sr-Cyrl-RS" sz="2000" dirty="0">
              <a:latin typeface="Bahnschrift SemiBold SemiConden" pitchFamily="34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RS" sz="2400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sr-Cyrl-RS" sz="2400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sr-Cyrl-RS" sz="2400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0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7696200" cy="34636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600" y="3733800"/>
            <a:ext cx="7543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>
                <a:latin typeface="Bahnschrift SemiBold" pitchFamily="34" charset="0"/>
              </a:rPr>
              <a:t>Предшколска Установа „Нада Наумовић“ се већ 76 </a:t>
            </a:r>
            <a:r>
              <a:rPr lang="sr-Cyrl-RS" dirty="0" smtClean="0">
                <a:latin typeface="Bahnschrift SemiBold" pitchFamily="34" charset="0"/>
              </a:rPr>
              <a:t>година, бави </a:t>
            </a:r>
            <a:r>
              <a:rPr lang="sr-Cyrl-RS" dirty="0">
                <a:latin typeface="Bahnschrift SemiBold" pitchFamily="34" charset="0"/>
              </a:rPr>
              <a:t>предшколским васпитањем и образовањем деце узраста од 6 месеци до поласка у </a:t>
            </a:r>
            <a:r>
              <a:rPr lang="sr-Cyrl-RS" dirty="0" smtClean="0">
                <a:latin typeface="Bahnschrift SemiBold" pitchFamily="34" charset="0"/>
              </a:rPr>
              <a:t>школу. </a:t>
            </a:r>
          </a:p>
          <a:p>
            <a:r>
              <a:rPr lang="sr-Cyrl-RS" dirty="0" smtClean="0">
                <a:latin typeface="Bahnschrift SemiBold" pitchFamily="34" charset="0"/>
              </a:rPr>
              <a:t>У саставу Установе </a:t>
            </a:r>
            <a:r>
              <a:rPr lang="sr-Cyrl-RS" dirty="0">
                <a:latin typeface="Bahnschrift SemiBold" pitchFamily="34" charset="0"/>
              </a:rPr>
              <a:t>налази се 9 објеката – јасли и вртића</a:t>
            </a:r>
            <a:r>
              <a:rPr lang="sr-Cyrl-RS" dirty="0" smtClean="0">
                <a:latin typeface="Bahnschrift SemiBold" pitchFamily="34" charset="0"/>
              </a:rPr>
              <a:t>, као </a:t>
            </a:r>
            <a:r>
              <a:rPr lang="sr-Cyrl-RS" dirty="0">
                <a:latin typeface="Bahnschrift SemiBold" pitchFamily="34" charset="0"/>
              </a:rPr>
              <a:t>и једна централна кухиња, смештена у вртићу „Бамби“. </a:t>
            </a:r>
            <a:endParaRPr lang="sr-Cyrl-RS" dirty="0" smtClean="0">
              <a:latin typeface="Bahnschrift SemiBold" pitchFamily="34" charset="0"/>
            </a:endParaRPr>
          </a:p>
          <a:p>
            <a:r>
              <a:rPr lang="sr-Cyrl-RS" dirty="0" smtClean="0">
                <a:latin typeface="Bahnschrift SemiBold" pitchFamily="34" charset="0"/>
              </a:rPr>
              <a:t>Сваки </a:t>
            </a:r>
            <a:r>
              <a:rPr lang="sr-Cyrl-RS" dirty="0">
                <a:latin typeface="Bahnschrift SemiBold" pitchFamily="34" charset="0"/>
              </a:rPr>
              <a:t>објекат је аутентичан, има своју културу и структуру, архитектуру, различит број група, окружење, писана и неписана правила.</a:t>
            </a:r>
            <a:endParaRPr lang="en-US" dirty="0">
              <a:latin typeface="Bahnschrift SemiBold" pitchFamily="34" charset="0"/>
            </a:endParaRPr>
          </a:p>
          <a:p>
            <a:r>
              <a:rPr lang="sr-Cyrl-RS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7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312" y="609600"/>
            <a:ext cx="6515100" cy="533400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Један од наших састанака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45" y="1447800"/>
            <a:ext cx="1770835" cy="1828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478" y="1447800"/>
            <a:ext cx="1782461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447800"/>
            <a:ext cx="1822511" cy="18288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20408"/>
            <a:ext cx="154248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388" y="3495854"/>
            <a:ext cx="1697551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1" y="3512788"/>
            <a:ext cx="173942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0200" y="533400"/>
            <a:ext cx="5849471" cy="954741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Мотив за одабир теме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38400"/>
            <a:ext cx="6806251" cy="39624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Сарадња вртића и јаслица- </a:t>
            </a:r>
            <a:r>
              <a:rPr lang="sr-Cyrl-RS" sz="2400" b="1" dirty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мотивисаност и жеља</a:t>
            </a:r>
            <a:r>
              <a:rPr lang="sr-Cyrl-RS" sz="2400" dirty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 да учимо једни од других</a:t>
            </a:r>
          </a:p>
          <a:p>
            <a:pPr>
              <a:buFont typeface="Arial" pitchFamily="34" charset="0"/>
              <a:buChar char="•"/>
            </a:pPr>
            <a:r>
              <a:rPr lang="sr-Cyrl-RS" sz="2400" dirty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Игре претварања као урођен начин понашања и форма учења код деце</a:t>
            </a:r>
          </a:p>
          <a:p>
            <a:pPr>
              <a:buFont typeface="Arial" pitchFamily="34" charset="0"/>
              <a:buChar char="•"/>
            </a:pPr>
            <a:r>
              <a:rPr lang="sr-Cyrl-RS" sz="2400" dirty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Нова средина као истраживачки </a:t>
            </a:r>
            <a:r>
              <a:rPr lang="sr-Cyrl-RS" sz="2400" dirty="0" smtClean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подстицај</a:t>
            </a:r>
            <a:endParaRPr lang="sr-Cyrl-RS" sz="2400" dirty="0">
              <a:latin typeface="Bahnschrift SemiBold SemiConden" pitchFamily="34" charset="0"/>
              <a:ea typeface="Verdana" pitchFamily="34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sz="2400" dirty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Спремност да се направи промена без обзира на исход </a:t>
            </a:r>
            <a:r>
              <a:rPr lang="sr-Cyrl-RS" sz="2400" b="1" dirty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-излазак из </a:t>
            </a:r>
            <a:r>
              <a:rPr lang="sr-Cyrl-RS" sz="2400" b="1" i="1" dirty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зоне комфора </a:t>
            </a:r>
            <a:r>
              <a:rPr lang="sr-Cyrl-RS" sz="2400" b="1" dirty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у раду</a:t>
            </a:r>
          </a:p>
          <a:p>
            <a:pPr>
              <a:buFont typeface="Arial" pitchFamily="34" charset="0"/>
              <a:buChar char="•"/>
            </a:pPr>
            <a:r>
              <a:rPr lang="sr-Cyrl-RS" sz="2400" dirty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Сусрет са </a:t>
            </a:r>
            <a:r>
              <a:rPr lang="sr-Cyrl-RS" sz="2400" dirty="0" smtClean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новим </a:t>
            </a:r>
            <a:r>
              <a:rPr lang="sr-Cyrl-RS" sz="2400" dirty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О</a:t>
            </a:r>
            <a:r>
              <a:rPr lang="sr-Cyrl-RS" sz="2400" dirty="0" smtClean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сновама </a:t>
            </a:r>
            <a:r>
              <a:rPr lang="sr-Cyrl-RS" sz="2400" dirty="0"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програма-јачање компетенција за тимски рад</a:t>
            </a:r>
          </a:p>
          <a:p>
            <a:pPr marL="0" indent="0"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sr-Cyrl-RS" sz="2400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sr-Cyrl-RS" sz="2400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9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400" b="1" dirty="0">
                <a:solidFill>
                  <a:schemeClr val="tx1"/>
                </a:solidFill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Реализација активности мешовита група </a:t>
            </a:r>
            <a:r>
              <a:rPr lang="sr-Cyrl-RS" sz="2400" b="1" dirty="0" smtClean="0">
                <a:solidFill>
                  <a:schemeClr val="tx1"/>
                </a:solidFill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/>
            </a:r>
            <a:br>
              <a:rPr lang="sr-Cyrl-RS" sz="2400" b="1" dirty="0" smtClean="0">
                <a:solidFill>
                  <a:schemeClr val="tx1"/>
                </a:solidFill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</a:br>
            <a:r>
              <a:rPr lang="sr-Cyrl-RS" sz="2400" b="1" dirty="0" smtClean="0">
                <a:solidFill>
                  <a:schemeClr val="tx1"/>
                </a:solidFill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(</a:t>
            </a:r>
            <a:r>
              <a:rPr lang="sr-Cyrl-RS" sz="2400" b="1" dirty="0">
                <a:solidFill>
                  <a:schemeClr val="tx1"/>
                </a:solidFill>
                <a:latin typeface="Bahnschrift SemiBold SemiConden" pitchFamily="34" charset="0"/>
                <a:ea typeface="Verdana" pitchFamily="34" charset="0"/>
                <a:cs typeface="Times New Roman" panose="02020603050405020304" pitchFamily="18" charset="0"/>
              </a:rPr>
              <a:t>млађи вртићки узраст и јасленци рођени у другој половини 2016.године)</a:t>
            </a:r>
            <a:endParaRPr lang="en-US" sz="2400" dirty="0">
              <a:solidFill>
                <a:schemeClr val="tx1"/>
              </a:solidFill>
              <a:latin typeface="Bahnschrift SemiBold SemiConden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9240"/>
            <a:ext cx="2341032" cy="17660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59" y="1524000"/>
            <a:ext cx="2263289" cy="1746956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8" y="3688328"/>
            <a:ext cx="2457450" cy="2071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23" y="3505200"/>
            <a:ext cx="1366488" cy="2262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20" y="1524000"/>
            <a:ext cx="1980715" cy="17469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78" y="3429000"/>
            <a:ext cx="1275369" cy="236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515100" cy="550333"/>
          </a:xfrm>
        </p:spPr>
        <p:txBody>
          <a:bodyPr>
            <a:noAutofit/>
          </a:bodyPr>
          <a:lstStyle/>
          <a:p>
            <a:pPr algn="ctr"/>
            <a:r>
              <a:rPr lang="sr-Cyrl-RS" sz="3200" b="1" dirty="0">
                <a:solidFill>
                  <a:schemeClr val="tx1"/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Осврт на процес </a:t>
            </a:r>
            <a:endParaRPr lang="en-US" sz="3200" b="1" dirty="0">
              <a:solidFill>
                <a:schemeClr val="tx1"/>
              </a:solidFill>
              <a:latin typeface="Bahnschrift SemiBold SemiConden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480756"/>
          </a:xfrm>
        </p:spPr>
        <p:txBody>
          <a:bodyPr>
            <a:noAutofit/>
          </a:bodyPr>
          <a:lstStyle/>
          <a:p>
            <a:r>
              <a:rPr lang="sr-Cyrl-RS" dirty="0"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Заједничком тимском анализом, долазимо до закључка да смо ми, практичари, особе које саме истражују своју праксу и да ни сами не знамо који су нам сви ресурси (вештине, знања и умења), док то практично не испробамо и сами не дођемо до закључка. На тај начин, проналазимо мотивацију, да перманентно трагамо за новим, креативним и изазовним приступима процесу рада.  </a:t>
            </a:r>
          </a:p>
          <a:p>
            <a:r>
              <a:rPr lang="sr-Cyrl-RS" dirty="0"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исти начин и деца долазе до сазнања. Оно што сама открију и сазнају, мотивише их да даље откривају и упознају свет око себе! На нама одраслима је да то препознамо и подржимо!</a:t>
            </a:r>
          </a:p>
          <a:p>
            <a:r>
              <a:rPr lang="sr-Cyrl-RS" dirty="0"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Како смо ми, практичари учили једни од других, тако су и деца учила једна </a:t>
            </a:r>
            <a:r>
              <a:rPr lang="sr-Cyrl-RS" dirty="0" smtClean="0"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од других  </a:t>
            </a:r>
            <a:r>
              <a:rPr lang="sr-Cyrl-RS" dirty="0"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 ми од деце и деца од нас! Све то представља </a:t>
            </a:r>
            <a:r>
              <a:rPr lang="sr-Cyrl-RS" i="1" dirty="0" smtClean="0"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заједништво.</a:t>
            </a:r>
            <a:r>
              <a:rPr lang="sr-Cyrl-RS" dirty="0" smtClean="0"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Bahnschrift SemiBold SemiConden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08001" y="762000"/>
            <a:ext cx="8178799" cy="52793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sr-Cyrl-RS" altLang="en-US" sz="24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Рад </a:t>
            </a:r>
            <a:r>
              <a:rPr lang="sr-Cyrl-RS" altLang="en-US" sz="2400" i="1" dirty="0" smtClean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Квалитет вршњачких односа предшколске деце-фактор дечје укључености у процес васпитања и образовања“</a:t>
            </a:r>
            <a:r>
              <a:rPr lang="sr-Cyrl-RS" altLang="en-US" sz="24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презентован је на Научној међународној конференцији у Бањи Врућици.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sr-Cyrl-RS" altLang="en-US" sz="24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Процес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је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настао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у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специфичним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условима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у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доба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пандемије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коронa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вируса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endParaRPr lang="sr-Cyrl-RS" altLang="en-US" sz="2400" dirty="0" smtClean="0">
              <a:solidFill>
                <a:schemeClr val="accent1">
                  <a:lumMod val="50000"/>
                </a:schemeClr>
              </a:solidFill>
              <a:latin typeface="Bahnschrift SemiBold SemiConden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једном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тренутку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је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био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прекинут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због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затварања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вртића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међутим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деца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су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толико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била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мотивисана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су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причу</a:t>
            </a:r>
            <a:r>
              <a:rPr lang="sr-Cyrl-RS" altLang="en-US" sz="24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коју су сама градила и проигравала,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самоиницијативно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изводила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код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куће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родитељи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су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те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снимке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прослеђивали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путем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вибер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групе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endParaRPr lang="sr-Cyrl-RS" altLang="en-US" sz="2400" dirty="0" smtClean="0">
              <a:solidFill>
                <a:schemeClr val="accent1">
                  <a:lumMod val="50000"/>
                </a:schemeClr>
              </a:solidFill>
              <a:latin typeface="Bahnschrift SemiBold SemiConden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Изјаве</a:t>
            </a:r>
            <a:r>
              <a:rPr lang="en-US" altLang="en-US" sz="2400" dirty="0" smtClean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родитеља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су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када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би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пролазили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са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децом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поред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вртића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она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су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им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објашњавала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показивала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у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којим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деловима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дворишта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су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одигравала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причу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7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6"/>
          <p:cNvSpPr>
            <a:spLocks noGrp="1"/>
          </p:cNvSpPr>
          <p:nvPr>
            <p:ph type="title"/>
          </p:nvPr>
        </p:nvSpPr>
        <p:spPr>
          <a:xfrm>
            <a:off x="1524000" y="457200"/>
            <a:ext cx="6172200" cy="609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2400" b="1" i="1" dirty="0" smtClean="0">
                <a:solidFill>
                  <a:schemeClr val="tx1"/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</a:t>
            </a:r>
            <a:r>
              <a:rPr lang="sr-Cyrl-RS" altLang="en-US" sz="2400" b="1" i="1" dirty="0" smtClean="0">
                <a:solidFill>
                  <a:schemeClr val="tx1"/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зненада </a:t>
            </a:r>
            <a:r>
              <a:rPr lang="en-US" altLang="en-US" sz="2400" b="1" i="1" dirty="0" smtClean="0">
                <a:solidFill>
                  <a:schemeClr val="tx1"/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Н</a:t>
            </a:r>
            <a:r>
              <a:rPr lang="sr-Cyrl-RS" altLang="en-US" sz="2400" b="1" i="1" dirty="0" smtClean="0">
                <a:solidFill>
                  <a:schemeClr val="tx1"/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</a:t>
            </a:r>
            <a:r>
              <a:rPr lang="en-US" altLang="en-US" sz="2400" b="1" i="1" dirty="0" smtClean="0">
                <a:solidFill>
                  <a:schemeClr val="tx1"/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sr-Cyrl-RS" altLang="en-US" sz="2400" b="1" i="1" dirty="0" smtClean="0">
                <a:solidFill>
                  <a:schemeClr val="tx1"/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срећу</a:t>
            </a:r>
            <a:endParaRPr lang="en-US" altLang="en-US" sz="2400" b="1" i="1" dirty="0">
              <a:solidFill>
                <a:schemeClr val="tx1"/>
              </a:solidFill>
              <a:latin typeface="Bahnschrift SemiBold SemiConden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747" name="Content Placeholder 5" descr="IMG_20200604_091742 (Mobile)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35" y="1206500"/>
            <a:ext cx="2243666" cy="2156604"/>
          </a:xfrm>
        </p:spPr>
      </p:pic>
      <p:pic>
        <p:nvPicPr>
          <p:cNvPr id="31748" name="Content Placeholder 7" descr="IMG_20200604_091750 (Mobile)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3534" y="1206500"/>
            <a:ext cx="2336801" cy="2156604"/>
          </a:xfrm>
        </p:spPr>
      </p:pic>
      <p:pic>
        <p:nvPicPr>
          <p:cNvPr id="5" name="Content Placeholder 7" descr="received_1503456519824135 (Mobile) (2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2484" y="1206500"/>
            <a:ext cx="2042583" cy="2055989"/>
          </a:xfrm>
          <a:prstGeom prst="rect">
            <a:avLst/>
          </a:prstGeom>
        </p:spPr>
      </p:pic>
      <p:pic>
        <p:nvPicPr>
          <p:cNvPr id="6" name="Content Placeholder 7" descr="IMG_20200312_095959 (Mobile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867" y="3783617"/>
            <a:ext cx="1921934" cy="2613378"/>
          </a:xfrm>
          <a:prstGeom prst="rect">
            <a:avLst/>
          </a:prstGeom>
        </p:spPr>
      </p:pic>
      <p:pic>
        <p:nvPicPr>
          <p:cNvPr id="7" name="Content Placeholder 9" descr="1577387773630 (Mobile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9734" y="3806194"/>
            <a:ext cx="2260601" cy="2613378"/>
          </a:xfrm>
          <a:prstGeom prst="rect">
            <a:avLst/>
          </a:prstGeom>
        </p:spPr>
      </p:pic>
      <p:pic>
        <p:nvPicPr>
          <p:cNvPr id="8" name="Content Placeholder 7" descr="1577387774562 (Mobile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2484" y="3625573"/>
            <a:ext cx="2067983" cy="277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1447800" y="533400"/>
            <a:ext cx="6172200" cy="58702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chemeClr val="tx1"/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Осврт</a:t>
            </a:r>
            <a:r>
              <a:rPr lang="en-US" altLang="en-US" sz="3200" b="1" dirty="0">
                <a:solidFill>
                  <a:schemeClr val="tx1"/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</a:t>
            </a:r>
            <a:r>
              <a:rPr lang="en-US" altLang="en-US" sz="3200" b="1" dirty="0">
                <a:solidFill>
                  <a:schemeClr val="tx1"/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Bahnschrift SemiBold SemiConden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процес</a:t>
            </a:r>
            <a:endParaRPr lang="en-US" altLang="en-US" sz="3200" b="1" dirty="0">
              <a:solidFill>
                <a:schemeClr val="tx1"/>
              </a:solidFill>
              <a:latin typeface="Bahnschrift SemiBold SemiConden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5" name="Content Placeholder 3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5974644"/>
          </a:xfrm>
        </p:spPr>
        <p:txBody>
          <a:bodyPr>
            <a:noAutofit/>
          </a:bodyPr>
          <a:lstStyle/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Током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процеса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деца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су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имала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прилику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да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стичу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Bahnschrift SemiBold SemiConden" pitchFamily="34" charset="0"/>
                <a:cs typeface="Times New Roman" panose="02020603050405020304" pitchFamily="18" charset="0"/>
              </a:rPr>
              <a:t>самопоуздање</a:t>
            </a:r>
            <a:r>
              <a:rPr lang="sr-Cyrl-RS" altLang="en-US" sz="2000" dirty="0" smtClean="0">
                <a:latin typeface="Bahnschrift SemiBold SemiConden" pitchFamily="34" charset="0"/>
                <a:cs typeface="Times New Roman" panose="02020603050405020304" pitchFamily="18" charset="0"/>
              </a:rPr>
              <a:t> и </a:t>
            </a:r>
            <a:r>
              <a:rPr lang="en-US" altLang="en-US" sz="2000" dirty="0" err="1" smtClean="0">
                <a:latin typeface="Bahnschrift SemiBold SemiConden" pitchFamily="34" charset="0"/>
                <a:cs typeface="Times New Roman" panose="02020603050405020304" pitchFamily="18" charset="0"/>
              </a:rPr>
              <a:t>развијају</a:t>
            </a:r>
            <a:r>
              <a:rPr lang="en-US" altLang="en-US" sz="2000" dirty="0" smtClean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креативно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мишљење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Активним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учешћем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развијали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су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свест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о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физичкој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димензији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приче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Када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су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деца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емоционално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интелектуално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и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моторички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укључена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мотивација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је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висока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и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идеја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и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поука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приче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бивају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боље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усвојене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Дељењем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искуства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о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грађењу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приче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креирала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се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атмосфера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заједничког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учења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у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групама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кроз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игру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и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подизао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квалитет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вршњачких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односа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Проширили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су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искуства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о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моралним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вредностима-пријатељству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и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заједничкој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игри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Њиховим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предлозима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да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се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прича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одиграва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у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радној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соби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ходнику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сали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и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дворишту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вртића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деца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нам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поручују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да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сви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простори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могу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бити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места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за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њихово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учење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 и </a:t>
            </a:r>
            <a:r>
              <a:rPr lang="en-US" altLang="en-US" sz="2000" dirty="0" err="1">
                <a:latin typeface="Bahnschrift SemiBold SemiConden" pitchFamily="34" charset="0"/>
                <a:cs typeface="Times New Roman" panose="02020603050405020304" pitchFamily="18" charset="0"/>
              </a:rPr>
              <a:t>истраживање</a:t>
            </a:r>
            <a:r>
              <a:rPr lang="en-US" altLang="en-US" sz="2000" dirty="0">
                <a:latin typeface="Bahnschrift SemiBold SemiConden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6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88" y="685800"/>
            <a:ext cx="6087532" cy="5507963"/>
          </a:xfrm>
        </p:spPr>
        <p:txBody>
          <a:bodyPr>
            <a:normAutofit lnSpcReduction="10000"/>
          </a:bodyPr>
          <a:lstStyle/>
          <a:p>
            <a:r>
              <a:rPr lang="sr-Cyrl-CS" sz="2400" dirty="0">
                <a:latin typeface="Bahnschrift SemiBold SemiConden" pitchFamily="34" charset="0"/>
                <a:cs typeface="Times New Roman" panose="02020603050405020304" pitchFamily="18" charset="0"/>
              </a:rPr>
              <a:t>Долазак колега из вртића „Лептирић“ у наш радни простор, само је дао </a:t>
            </a:r>
            <a:r>
              <a:rPr lang="sr-Cyrl-CS" sz="2400" dirty="0" smtClean="0">
                <a:latin typeface="Bahnschrift SemiBold SemiConden" pitchFamily="34" charset="0"/>
                <a:cs typeface="Times New Roman" panose="02020603050405020304" pitchFamily="18" charset="0"/>
              </a:rPr>
              <a:t>потврду </a:t>
            </a:r>
            <a:r>
              <a:rPr lang="sr-Cyrl-CS" sz="2400" dirty="0">
                <a:latin typeface="Bahnschrift SemiBold SemiConden" pitchFamily="34" charset="0"/>
                <a:cs typeface="Times New Roman" panose="02020603050405020304" pitchFamily="18" charset="0"/>
              </a:rPr>
              <a:t>нашем пређашњем искуству сарадње са вртићем „Црвенкапа“. </a:t>
            </a:r>
            <a:endParaRPr lang="en-US" sz="2400" dirty="0">
              <a:latin typeface="Bahnschrift SemiBold SemiConden" pitchFamily="34" charset="0"/>
              <a:cs typeface="Times New Roman" panose="02020603050405020304" pitchFamily="18" charset="0"/>
            </a:endParaRPr>
          </a:p>
          <a:p>
            <a:r>
              <a:rPr lang="sr-Cyrl-CS" sz="2400" dirty="0">
                <a:latin typeface="Bahnschrift SemiBold SemiConden" pitchFamily="34" charset="0"/>
                <a:cs typeface="Times New Roman" panose="02020603050405020304" pitchFamily="18" charset="0"/>
              </a:rPr>
              <a:t>Иако се у Развојном плану вртића истиче подстицање учења и истраживања деце кроз инспиративну физичку и социјалну средину, пракса је показала да је недостатак  простора и материјала неопходних за грађење подстицајне средине за учење, управо допринео оваквој конструктивној сарадњи. </a:t>
            </a:r>
            <a:endParaRPr lang="sr-Cyrl-CS" sz="2400" dirty="0" smtClean="0">
              <a:latin typeface="Bahnschrift SemiBold SemiConden" pitchFamily="34" charset="0"/>
              <a:cs typeface="Times New Roman" panose="02020603050405020304" pitchFamily="18" charset="0"/>
            </a:endParaRPr>
          </a:p>
          <a:p>
            <a:r>
              <a:rPr lang="sr-Cyrl-CS" sz="2400" dirty="0" smtClean="0">
                <a:latin typeface="Bahnschrift SemiBold SemiConden" pitchFamily="34" charset="0"/>
                <a:cs typeface="Times New Roman" panose="02020603050405020304" pitchFamily="18" charset="0"/>
              </a:rPr>
              <a:t>У </a:t>
            </a:r>
            <a:r>
              <a:rPr lang="sr-Cyrl-CS" sz="2400" dirty="0">
                <a:latin typeface="Bahnschrift SemiBold SemiConden" pitchFamily="34" charset="0"/>
                <a:cs typeface="Times New Roman" panose="02020603050405020304" pitchFamily="18" charset="0"/>
              </a:rPr>
              <a:t>промишљањима смо, да ли би дошло до грађења заједништва и давања властитог доприноса заједничкој пракси, да су услови били идеални.</a:t>
            </a:r>
            <a:endParaRPr lang="en-US" sz="2400" dirty="0">
              <a:latin typeface="Bahnschrift SemiBold SemiConden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85800"/>
            <a:ext cx="2018249" cy="2007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33" y="2971800"/>
            <a:ext cx="2108201" cy="210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5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14800" y="3733800"/>
            <a:ext cx="4800600" cy="2209800"/>
          </a:xfrm>
        </p:spPr>
        <p:txBody>
          <a:bodyPr>
            <a:noAutofit/>
          </a:bodyPr>
          <a:lstStyle/>
          <a:p>
            <a:r>
              <a:rPr lang="sr-Cyrl-RS" sz="2000" dirty="0">
                <a:solidFill>
                  <a:schemeClr val="tx2"/>
                </a:solidFill>
                <a:latin typeface="Bahnschrift SemiBold SemiConden" pitchFamily="34" charset="0"/>
              </a:rPr>
              <a:t>Схватили смо колика је снага заједништва као ослонца и покретача превазилажења препрека са којима се суоачавају њени учесници.</a:t>
            </a:r>
            <a:br>
              <a:rPr lang="sr-Cyrl-RS" sz="2000" dirty="0">
                <a:solidFill>
                  <a:schemeClr val="tx2"/>
                </a:solidFill>
                <a:latin typeface="Bahnschrift SemiBold SemiConden" pitchFamily="34" charset="0"/>
              </a:rPr>
            </a:br>
            <a:r>
              <a:rPr lang="sr-Cyrl-RS" sz="2000" spc="300" dirty="0">
                <a:solidFill>
                  <a:schemeClr val="tx2"/>
                </a:solidFill>
                <a:latin typeface="Bahnschrift SemiBold SemiConden" pitchFamily="34" charset="0"/>
              </a:rPr>
              <a:t/>
            </a:r>
            <a:br>
              <a:rPr lang="sr-Cyrl-RS" sz="2000" spc="300" dirty="0">
                <a:solidFill>
                  <a:schemeClr val="tx2"/>
                </a:solidFill>
                <a:latin typeface="Bahnschrift SemiBold SemiConden" pitchFamily="34" charset="0"/>
              </a:rPr>
            </a:br>
            <a:r>
              <a:rPr lang="sr-Cyrl-RS" sz="2000" dirty="0" smtClean="0">
                <a:solidFill>
                  <a:schemeClr val="tx2"/>
                </a:solidFill>
                <a:latin typeface="Bahnschrift SemiBold SemiConden" pitchFamily="34" charset="0"/>
              </a:rPr>
              <a:t>Оснажени смо да изазове претворимо у прилике за разумевање, прихватање одговорности, промену перспективе и приоритета, грађење праксе и јачање сопствених капацитета и капацитета Установе за сналажење у непредвиђеним и кризним мситуацијама.</a:t>
            </a:r>
            <a:br>
              <a:rPr lang="sr-Cyrl-RS" sz="2000" dirty="0" smtClean="0">
                <a:solidFill>
                  <a:schemeClr val="tx2"/>
                </a:solidFill>
                <a:latin typeface="Bahnschrift SemiBold SemiConden" pitchFamily="34" charset="0"/>
              </a:rPr>
            </a:br>
            <a:r>
              <a:rPr lang="sr-Cyrl-RS" sz="2000" dirty="0" smtClean="0">
                <a:solidFill>
                  <a:schemeClr val="tx2"/>
                </a:solidFill>
                <a:latin typeface="Bahnschrift SemiBold SemiConden" pitchFamily="34" charset="0"/>
              </a:rPr>
              <a:t/>
            </a:r>
            <a:br>
              <a:rPr lang="sr-Cyrl-RS" sz="2000" dirty="0" smtClean="0">
                <a:solidFill>
                  <a:schemeClr val="tx2"/>
                </a:solidFill>
                <a:latin typeface="Bahnschrift SemiBold SemiConden" pitchFamily="34" charset="0"/>
              </a:rPr>
            </a:br>
            <a:r>
              <a:rPr lang="sr-Cyrl-RS" sz="2000" dirty="0" smtClean="0">
                <a:latin typeface="Bahnschrift SemiBold SemiConden" pitchFamily="34" charset="0"/>
              </a:rPr>
              <a:t/>
            </a:r>
            <a:br>
              <a:rPr lang="sr-Cyrl-RS" sz="2000" dirty="0" smtClean="0">
                <a:latin typeface="Bahnschrift SemiBold SemiConden" pitchFamily="34" charset="0"/>
              </a:rPr>
            </a:br>
            <a:endParaRPr lang="en-US" sz="2000" dirty="0">
              <a:latin typeface="Bahnschrift SemiBold SemiConden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3600450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685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Bahnschrift SemiBold SemiConden" pitchFamily="34" charset="0"/>
              </a:rPr>
              <a:t>З А К Љ У Ч А К</a:t>
            </a:r>
            <a:endParaRPr lang="en-US" sz="2800" dirty="0">
              <a:latin typeface="Bahnschrift SemiBold SemiConde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812800"/>
            <a:ext cx="3714750" cy="4953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67360" y="2580818"/>
            <a:ext cx="4348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 smtClean="0">
                <a:solidFill>
                  <a:schemeClr val="tx2"/>
                </a:solidFill>
                <a:latin typeface="Bahnschrift SemiBold SemiConden" pitchFamily="34" charset="0"/>
              </a:rPr>
              <a:t>Хвала на пажњи!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39624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>
                <a:latin typeface="Bahnschrift SemiBold SemiConden" pitchFamily="34" charset="0"/>
              </a:rPr>
              <a:t>Тим ПУ „Нада Наумовић“ Крагујевац</a:t>
            </a:r>
            <a:endParaRPr lang="en-US" sz="2800" dirty="0">
              <a:latin typeface="Bahnschrift SemiBold SemiConde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305800" cy="2743200"/>
          </a:xfrm>
        </p:spPr>
        <p:txBody>
          <a:bodyPr>
            <a:noAutofit/>
          </a:bodyPr>
          <a:lstStyle/>
          <a:p>
            <a:r>
              <a:rPr lang="sr-Cyrl-RS" sz="2000" dirty="0" smtClean="0">
                <a:latin typeface="Bahnschrift SemiBold" pitchFamily="34" charset="0"/>
              </a:rPr>
              <a:t/>
            </a:r>
            <a:br>
              <a:rPr lang="sr-Cyrl-RS" sz="2000" dirty="0" smtClean="0">
                <a:latin typeface="Bahnschrift SemiBold" pitchFamily="34" charset="0"/>
              </a:rPr>
            </a:br>
            <a:r>
              <a:rPr lang="sr-Cyrl-RS" sz="2000" dirty="0">
                <a:latin typeface="Bahnschrift SemiBold" pitchFamily="34" charset="0"/>
              </a:rPr>
              <a:t/>
            </a:r>
            <a:br>
              <a:rPr lang="sr-Cyrl-RS" sz="2000" dirty="0">
                <a:latin typeface="Bahnschrift SemiBold" pitchFamily="34" charset="0"/>
              </a:rPr>
            </a:br>
            <a:r>
              <a:rPr lang="sr-Cyrl-RS" sz="2000" dirty="0" smtClean="0">
                <a:latin typeface="Bahnschrift SemiBold" pitchFamily="34" charset="0"/>
              </a:rPr>
              <a:t/>
            </a:r>
            <a:br>
              <a:rPr lang="sr-Cyrl-RS" sz="2000" dirty="0" smtClean="0">
                <a:latin typeface="Bahnschrift SemiBold" pitchFamily="34" charset="0"/>
              </a:rPr>
            </a:br>
            <a:r>
              <a:rPr lang="sr-Cyrl-RS" sz="2000" dirty="0">
                <a:latin typeface="Bahnschrift SemiBold" pitchFamily="34" charset="0"/>
              </a:rPr>
              <a:t/>
            </a:r>
            <a:br>
              <a:rPr lang="sr-Cyrl-RS" sz="2000" dirty="0">
                <a:latin typeface="Bahnschrift SemiBold" pitchFamily="34" charset="0"/>
              </a:rPr>
            </a:br>
            <a:r>
              <a:rPr lang="sr-Cyrl-RS" sz="2000" dirty="0" smtClean="0">
                <a:latin typeface="Bahnschrift SemiBold" pitchFamily="34" charset="0"/>
              </a:rPr>
              <a:t/>
            </a:r>
            <a:br>
              <a:rPr lang="sr-Cyrl-RS" sz="2000" dirty="0" smtClean="0">
                <a:latin typeface="Bahnschrift SemiBold" pitchFamily="34" charset="0"/>
              </a:rPr>
            </a:br>
            <a:r>
              <a:rPr lang="sr-Cyrl-RS" sz="2000" dirty="0">
                <a:latin typeface="Bahnschrift SemiBold" pitchFamily="34" charset="0"/>
              </a:rPr>
              <a:t/>
            </a:r>
            <a:br>
              <a:rPr lang="sr-Cyrl-RS" sz="2000" dirty="0">
                <a:latin typeface="Bahnschrift SemiBold" pitchFamily="34" charset="0"/>
              </a:rPr>
            </a:br>
            <a:r>
              <a:rPr lang="sr-Cyrl-RS" sz="2000" dirty="0" smtClean="0">
                <a:latin typeface="Bahnschrift SemiBold" pitchFamily="34" charset="0"/>
              </a:rPr>
              <a:t/>
            </a:r>
            <a:br>
              <a:rPr lang="sr-Cyrl-RS" sz="2000" dirty="0" smtClean="0">
                <a:latin typeface="Bahnschrift SemiBold" pitchFamily="34" charset="0"/>
              </a:rPr>
            </a:br>
            <a:r>
              <a:rPr lang="sr-Cyrl-RS" sz="2000" dirty="0">
                <a:latin typeface="Bahnschrift SemiBold" pitchFamily="34" charset="0"/>
              </a:rPr>
              <a:t/>
            </a:r>
            <a:br>
              <a:rPr lang="sr-Cyrl-RS" sz="2000" dirty="0">
                <a:latin typeface="Bahnschrift SemiBold" pitchFamily="34" charset="0"/>
              </a:rPr>
            </a:br>
            <a:r>
              <a:rPr lang="sr-Cyrl-RS" sz="2000" dirty="0" smtClean="0">
                <a:latin typeface="Bahnschrift SemiBold" pitchFamily="34" charset="0"/>
              </a:rPr>
              <a:t/>
            </a:r>
            <a:br>
              <a:rPr lang="sr-Cyrl-RS" sz="2000" dirty="0" smtClean="0">
                <a:latin typeface="Bahnschrift SemiBold" pitchFamily="34" charset="0"/>
              </a:rPr>
            </a:br>
            <a:r>
              <a:rPr lang="sr-Cyrl-RS" sz="2000" dirty="0" smtClean="0">
                <a:latin typeface="Bahnschrift SemiBold" pitchFamily="34" charset="0"/>
              </a:rPr>
              <a:t>Реални </a:t>
            </a:r>
            <a:r>
              <a:rPr lang="sr-Cyrl-RS" sz="2000" dirty="0">
                <a:latin typeface="Bahnschrift SemiBold" pitchFamily="34" charset="0"/>
              </a:rPr>
              <a:t>програм се развија свакодневно, континуирано у складу са Основама програма предшколског васпитања и образовања </a:t>
            </a:r>
            <a:r>
              <a:rPr lang="sr-Cyrl-RS" sz="2000" dirty="0" smtClean="0">
                <a:latin typeface="Bahnschrift SemiBold" pitchFamily="34" charset="0"/>
              </a:rPr>
              <a:t/>
            </a:r>
            <a:br>
              <a:rPr lang="sr-Cyrl-RS" sz="2000" dirty="0" smtClean="0">
                <a:latin typeface="Bahnschrift SemiBold" pitchFamily="34" charset="0"/>
              </a:rPr>
            </a:br>
            <a:r>
              <a:rPr lang="sr-Cyrl-RS" sz="2000" dirty="0" smtClean="0">
                <a:latin typeface="Bahnschrift SemiBold" pitchFamily="34" charset="0"/>
              </a:rPr>
              <a:t> „Године </a:t>
            </a:r>
            <a:r>
              <a:rPr lang="sr-Cyrl-RS" sz="2000" dirty="0">
                <a:latin typeface="Bahnschrift SemiBold" pitchFamily="34" charset="0"/>
              </a:rPr>
              <a:t>узлета“ . </a:t>
            </a:r>
            <a:r>
              <a:rPr lang="sr-Cyrl-RS" sz="2000" dirty="0" smtClean="0">
                <a:latin typeface="Bahnschrift SemiBold" pitchFamily="34" charset="0"/>
              </a:rPr>
              <a:t/>
            </a:r>
            <a:br>
              <a:rPr lang="sr-Cyrl-RS" sz="2000" dirty="0" smtClean="0">
                <a:latin typeface="Bahnschrift SemiBold" pitchFamily="34" charset="0"/>
              </a:rPr>
            </a:br>
            <a:r>
              <a:rPr lang="sr-Cyrl-RS" sz="2000" dirty="0" smtClean="0">
                <a:latin typeface="Bahnschrift SemiBold" pitchFamily="34" charset="0"/>
              </a:rPr>
              <a:t>Реални </a:t>
            </a:r>
            <a:r>
              <a:rPr lang="sr-Cyrl-RS" sz="2000" dirty="0">
                <a:latin typeface="Bahnschrift SemiBold" pitchFamily="34" charset="0"/>
              </a:rPr>
              <a:t>контекст подразумева и ванредне ситуације  и кризне ситуације , о којима се мало говори.</a:t>
            </a:r>
            <a:r>
              <a:rPr lang="en-US" sz="2000" dirty="0">
                <a:latin typeface="Bahnschrift SemiBold" pitchFamily="34" charset="0"/>
              </a:rPr>
              <a:t/>
            </a:r>
            <a:br>
              <a:rPr lang="en-US" sz="2000" dirty="0">
                <a:latin typeface="Bahnschrift SemiBold" pitchFamily="34" charset="0"/>
              </a:rPr>
            </a:br>
            <a:r>
              <a:rPr lang="sr-Cyrl-RS" sz="2000" dirty="0">
                <a:latin typeface="Bahnschrift SemiBold" pitchFamily="34" charset="0"/>
              </a:rPr>
              <a:t> </a:t>
            </a:r>
            <a:r>
              <a:rPr lang="en-US" sz="2000" dirty="0">
                <a:latin typeface="Bahnschrift SemiBold" pitchFamily="34" charset="0"/>
              </a:rPr>
              <a:t/>
            </a:r>
            <a:br>
              <a:rPr lang="en-US" sz="2000" dirty="0">
                <a:latin typeface="Bahnschrift SemiBold" pitchFamily="34" charset="0"/>
              </a:rPr>
            </a:br>
            <a:endParaRPr lang="en-US" sz="2000" dirty="0">
              <a:latin typeface="Bahnschrift SemiBold" pitchFamily="34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9372804"/>
              </p:ext>
            </p:extLst>
          </p:nvPr>
        </p:nvGraphicFramePr>
        <p:xfrm>
          <a:off x="381000" y="457200"/>
          <a:ext cx="8305800" cy="32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54062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906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sr-Cyrl-RS" sz="3200" spc="300" dirty="0" smtClean="0">
                <a:latin typeface="Bahnschrift SemiBold" pitchFamily="34" charset="0"/>
              </a:rPr>
              <a:t/>
            </a:r>
            <a:br>
              <a:rPr lang="sr-Cyrl-RS" sz="3200" spc="300" dirty="0" smtClean="0">
                <a:latin typeface="Bahnschrift SemiBold" pitchFamily="34" charset="0"/>
              </a:rPr>
            </a:br>
            <a:r>
              <a:rPr lang="sr-Cyrl-RS" sz="3200" spc="300" dirty="0">
                <a:latin typeface="Bahnschrift SemiBold" pitchFamily="34" charset="0"/>
              </a:rPr>
              <a:t/>
            </a:r>
            <a:br>
              <a:rPr lang="sr-Cyrl-RS" sz="3200" spc="300" dirty="0">
                <a:latin typeface="Bahnschrift SemiBold" pitchFamily="34" charset="0"/>
              </a:rPr>
            </a:br>
            <a:r>
              <a:rPr lang="sr-Cyrl-RS" sz="3200" spc="300" dirty="0" smtClean="0">
                <a:latin typeface="Bahnschrift SemiBold" pitchFamily="34" charset="0"/>
              </a:rPr>
              <a:t/>
            </a:r>
            <a:br>
              <a:rPr lang="sr-Cyrl-RS" sz="3200" spc="300" dirty="0" smtClean="0">
                <a:latin typeface="Bahnschrift SemiBold" pitchFamily="34" charset="0"/>
              </a:rPr>
            </a:br>
            <a:r>
              <a:rPr lang="sr-Cyrl-RS" sz="3200" spc="300" dirty="0">
                <a:latin typeface="Bahnschrift SemiBold" pitchFamily="34" charset="0"/>
              </a:rPr>
              <a:t/>
            </a:r>
            <a:br>
              <a:rPr lang="sr-Cyrl-RS" sz="3200" spc="300" dirty="0">
                <a:latin typeface="Bahnschrift SemiBold" pitchFamily="34" charset="0"/>
              </a:rPr>
            </a:br>
            <a:r>
              <a:rPr lang="sr-Cyrl-RS" sz="3200" spc="300" dirty="0" smtClean="0">
                <a:latin typeface="Bahnschrift SemiBold" pitchFamily="34" charset="0"/>
              </a:rPr>
              <a:t/>
            </a:r>
            <a:br>
              <a:rPr lang="sr-Cyrl-RS" sz="3200" spc="300" dirty="0" smtClean="0">
                <a:latin typeface="Bahnschrift SemiBold" pitchFamily="34" charset="0"/>
              </a:rPr>
            </a:br>
            <a:r>
              <a:rPr lang="sr-Cyrl-RS" sz="2800" spc="300" dirty="0" smtClean="0">
                <a:latin typeface="Bahnschrift SemiBold" pitchFamily="34" charset="0"/>
              </a:rPr>
              <a:t>ВАНРЕДНЕ </a:t>
            </a:r>
            <a:r>
              <a:rPr lang="sr-Cyrl-RS" sz="2800" spc="300" dirty="0">
                <a:latin typeface="Bahnschrift SemiBold" pitchFamily="34" charset="0"/>
              </a:rPr>
              <a:t>И КРИЗНЕ СИТУАЦИЈЕ</a:t>
            </a:r>
            <a:r>
              <a:rPr lang="en-US" sz="2800" spc="300" dirty="0">
                <a:latin typeface="Bahnschrift SemiBold" pitchFamily="34" charset="0"/>
              </a:rPr>
              <a:t/>
            </a:r>
            <a:br>
              <a:rPr lang="en-US" sz="2800" spc="300" dirty="0">
                <a:latin typeface="Bahnschrift SemiBold" pitchFamily="34" charset="0"/>
              </a:rPr>
            </a:br>
            <a:r>
              <a:rPr lang="sr-Cyrl-RS" sz="3200" spc="300" dirty="0">
                <a:latin typeface="Bahnschrift SemiBold" pitchFamily="34" charset="0"/>
              </a:rPr>
              <a:t> </a:t>
            </a:r>
            <a:r>
              <a:rPr lang="en-US" sz="3200" spc="300" dirty="0">
                <a:latin typeface="Bahnschrift SemiBold" pitchFamily="34" charset="0"/>
              </a:rPr>
              <a:t/>
            </a:r>
            <a:br>
              <a:rPr lang="en-US" sz="3200" spc="300" dirty="0">
                <a:latin typeface="Bahnschrift SemiBold" pitchFamily="34" charset="0"/>
              </a:rPr>
            </a:br>
            <a:r>
              <a:rPr lang="sr-Cyrl-RS" sz="3200" spc="300" dirty="0">
                <a:latin typeface="Bahnschrift SemiBold" pitchFamily="34" charset="0"/>
              </a:rPr>
              <a:t> </a:t>
            </a:r>
            <a:r>
              <a:rPr lang="en-US" sz="3200" spc="300" dirty="0">
                <a:latin typeface="Bahnschrift SemiBold" pitchFamily="34" charset="0"/>
              </a:rPr>
              <a:t/>
            </a:r>
            <a:br>
              <a:rPr lang="en-US" sz="3200" spc="300" dirty="0">
                <a:latin typeface="Bahnschrift SemiBold" pitchFamily="34" charset="0"/>
              </a:rPr>
            </a:br>
            <a:endParaRPr lang="en-US" sz="3200" spc="300" dirty="0">
              <a:latin typeface="Bahnschrift Semi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2000" y="1295400"/>
            <a:ext cx="7543800" cy="4724400"/>
          </a:xfrm>
        </p:spPr>
        <p:txBody>
          <a:bodyPr>
            <a:noAutofit/>
          </a:bodyPr>
          <a:lstStyle/>
          <a:p>
            <a:r>
              <a:rPr lang="sr-Cyrl-RS" sz="2000" dirty="0" smtClean="0">
                <a:latin typeface="Bahnschrift SemiBold" pitchFamily="34" charset="0"/>
              </a:rPr>
              <a:t>Реновирање вртића „ Бабми“-измештање </a:t>
            </a:r>
            <a:r>
              <a:rPr lang="sr-Cyrl-RS" sz="2000" dirty="0">
                <a:latin typeface="Bahnschrift SemiBold" pitchFamily="34" charset="0"/>
              </a:rPr>
              <a:t>деце и особља вртића </a:t>
            </a:r>
            <a:r>
              <a:rPr lang="sr-Cyrl-RS" sz="2000" dirty="0" smtClean="0">
                <a:latin typeface="Bahnschrift SemiBold" pitchFamily="34" charset="0"/>
              </a:rPr>
              <a:t>„Бамби</a:t>
            </a:r>
            <a:r>
              <a:rPr lang="sr-Cyrl-RS" sz="2000" dirty="0">
                <a:latin typeface="Bahnschrift SemiBold" pitchFamily="34" charset="0"/>
              </a:rPr>
              <a:t>“ у објекте </a:t>
            </a:r>
            <a:r>
              <a:rPr lang="sr-Cyrl-RS" sz="2000" dirty="0" smtClean="0">
                <a:latin typeface="Bahnschrift SemiBold" pitchFamily="34" charset="0"/>
              </a:rPr>
              <a:t>„Сунце</a:t>
            </a:r>
            <a:r>
              <a:rPr lang="sr-Cyrl-RS" sz="2000" dirty="0">
                <a:latin typeface="Bahnschrift SemiBold" pitchFamily="34" charset="0"/>
              </a:rPr>
              <a:t>“, </a:t>
            </a:r>
            <a:r>
              <a:rPr lang="sr-Cyrl-RS" sz="2000" dirty="0" smtClean="0">
                <a:latin typeface="Bahnschrift SemiBold" pitchFamily="34" charset="0"/>
              </a:rPr>
              <a:t>„Црвенкапа</a:t>
            </a:r>
            <a:r>
              <a:rPr lang="sr-Cyrl-RS" sz="2000" dirty="0">
                <a:latin typeface="Bahnschrift SemiBold" pitchFamily="34" charset="0"/>
              </a:rPr>
              <a:t>“- јаслице и вртић и основну школу </a:t>
            </a:r>
            <a:r>
              <a:rPr lang="sr-Cyrl-RS" sz="2000" dirty="0" smtClean="0">
                <a:latin typeface="Bahnschrift SemiBold" pitchFamily="34" charset="0"/>
              </a:rPr>
              <a:t>„Светозар </a:t>
            </a:r>
            <a:r>
              <a:rPr lang="sr-Cyrl-RS" sz="2000" dirty="0">
                <a:latin typeface="Bahnschrift SemiBold" pitchFamily="34" charset="0"/>
              </a:rPr>
              <a:t>Марковић“ </a:t>
            </a:r>
            <a:r>
              <a:rPr lang="sr-Cyrl-RS" sz="2000" dirty="0" smtClean="0">
                <a:latin typeface="Bahnschrift SemiBold" pitchFamily="34" charset="0"/>
              </a:rPr>
              <a:t>; </a:t>
            </a:r>
          </a:p>
          <a:p>
            <a:r>
              <a:rPr lang="sr-Cyrl-RS" sz="2000" dirty="0" smtClean="0">
                <a:latin typeface="Bahnschrift SemiBold" pitchFamily="34" charset="0"/>
              </a:rPr>
              <a:t>Рестутуција и небезбедан објекат-измештање </a:t>
            </a:r>
            <a:r>
              <a:rPr lang="sr-Cyrl-RS" sz="2000" dirty="0">
                <a:latin typeface="Bahnschrift SemiBold" pitchFamily="34" charset="0"/>
              </a:rPr>
              <a:t>деце и особља вртића </a:t>
            </a:r>
            <a:r>
              <a:rPr lang="sr-Cyrl-RS" sz="2000" dirty="0" smtClean="0">
                <a:latin typeface="Bahnschrift SemiBold" pitchFamily="34" charset="0"/>
              </a:rPr>
              <a:t>„Лептирић</a:t>
            </a:r>
            <a:r>
              <a:rPr lang="sr-Cyrl-RS" sz="2000" dirty="0">
                <a:latin typeface="Bahnschrift SemiBold" pitchFamily="34" charset="0"/>
              </a:rPr>
              <a:t>“ у објекте </a:t>
            </a:r>
            <a:r>
              <a:rPr lang="sr-Cyrl-RS" sz="2000" dirty="0" smtClean="0">
                <a:latin typeface="Bahnschrift SemiBold" pitchFamily="34" charset="0"/>
              </a:rPr>
              <a:t>„Лане“ , „Бамби</a:t>
            </a:r>
            <a:r>
              <a:rPr lang="sr-Cyrl-RS" sz="2000" dirty="0">
                <a:latin typeface="Bahnschrift SemiBold" pitchFamily="34" charset="0"/>
              </a:rPr>
              <a:t>“ </a:t>
            </a:r>
            <a:r>
              <a:rPr lang="sr-Cyrl-RS" sz="2000" dirty="0" smtClean="0">
                <a:latin typeface="Bahnschrift SemiBold" pitchFamily="34" charset="0"/>
              </a:rPr>
              <a:t>и </a:t>
            </a:r>
            <a:r>
              <a:rPr lang="sr-Cyrl-RS" sz="2000" dirty="0">
                <a:latin typeface="Bahnschrift SemiBold" pitchFamily="34" charset="0"/>
              </a:rPr>
              <a:t>„Црвенкапа“- </a:t>
            </a:r>
            <a:r>
              <a:rPr lang="sr-Cyrl-RS" sz="2000" dirty="0" smtClean="0">
                <a:latin typeface="Bahnschrift SemiBold" pitchFamily="34" charset="0"/>
              </a:rPr>
              <a:t>јаслице и вртић </a:t>
            </a:r>
            <a:endParaRPr lang="sr-Cyrl-RS" sz="2000" dirty="0">
              <a:latin typeface="Bahnschrift SemiBold" pitchFamily="34" charset="0"/>
            </a:endParaRPr>
          </a:p>
          <a:p>
            <a:r>
              <a:rPr lang="sr-Cyrl-RS" sz="2000" dirty="0" smtClean="0">
                <a:latin typeface="Bahnschrift SemiBold" pitchFamily="34" charset="0"/>
              </a:rPr>
              <a:t> </a:t>
            </a:r>
            <a:r>
              <a:rPr lang="sr-Cyrl-RS" sz="2000" dirty="0">
                <a:latin typeface="Bahnschrift SemiBold" pitchFamily="34" charset="0"/>
              </a:rPr>
              <a:t>П</a:t>
            </a:r>
            <a:r>
              <a:rPr lang="sr-Cyrl-RS" sz="2000" dirty="0" smtClean="0">
                <a:latin typeface="Bahnschrift SemiBold" pitchFamily="34" charset="0"/>
              </a:rPr>
              <a:t>ожар </a:t>
            </a:r>
            <a:r>
              <a:rPr lang="sr-Cyrl-RS" sz="2000" dirty="0">
                <a:latin typeface="Bahnschrift SemiBold" pitchFamily="34" charset="0"/>
              </a:rPr>
              <a:t>у јаслицама „ Црвенкапа“ и </a:t>
            </a:r>
            <a:r>
              <a:rPr lang="sr-Cyrl-RS" sz="2000" dirty="0" smtClean="0">
                <a:latin typeface="Bahnschrift SemiBold" pitchFamily="34" charset="0"/>
              </a:rPr>
              <a:t>измештање </a:t>
            </a:r>
            <a:r>
              <a:rPr lang="sr-Cyrl-RS" sz="2000" dirty="0">
                <a:latin typeface="Bahnschrift SemiBold" pitchFamily="34" charset="0"/>
              </a:rPr>
              <a:t>деце и запослених из јаслица и вртића „Црвенкапа“, </a:t>
            </a:r>
            <a:r>
              <a:rPr lang="sr-Cyrl-RS" sz="2000" dirty="0" smtClean="0">
                <a:latin typeface="Bahnschrift SemiBold" pitchFamily="34" charset="0"/>
              </a:rPr>
              <a:t>у објекте „Лане</a:t>
            </a:r>
            <a:r>
              <a:rPr lang="sr-Cyrl-RS" sz="2000" dirty="0">
                <a:latin typeface="Bahnschrift SemiBold" pitchFamily="34" charset="0"/>
              </a:rPr>
              <a:t>“ </a:t>
            </a:r>
            <a:r>
              <a:rPr lang="sr-Cyrl-RS" sz="2000" dirty="0" smtClean="0">
                <a:latin typeface="Bahnschrift SemiBold" pitchFamily="34" charset="0"/>
              </a:rPr>
              <a:t>„Сунце</a:t>
            </a:r>
            <a:r>
              <a:rPr lang="sr-Cyrl-RS" sz="2000" dirty="0">
                <a:latin typeface="Bahnschrift SemiBold" pitchFamily="34" charset="0"/>
              </a:rPr>
              <a:t>“, </a:t>
            </a:r>
            <a:r>
              <a:rPr lang="sr-Cyrl-RS" sz="2000" dirty="0" smtClean="0">
                <a:latin typeface="Bahnschrift SemiBold" pitchFamily="34" charset="0"/>
              </a:rPr>
              <a:t>„Бамби</a:t>
            </a:r>
            <a:r>
              <a:rPr lang="sr-Cyrl-RS" sz="2000" dirty="0">
                <a:latin typeface="Bahnschrift SemiBold" pitchFamily="34" charset="0"/>
              </a:rPr>
              <a:t>“ </a:t>
            </a:r>
            <a:r>
              <a:rPr lang="sr-Cyrl-RS" sz="2000" dirty="0" smtClean="0">
                <a:latin typeface="Bahnschrift SemiBold" pitchFamily="34" charset="0"/>
              </a:rPr>
              <a:t>„Наша </a:t>
            </a:r>
            <a:r>
              <a:rPr lang="sr-Cyrl-RS" sz="2000" dirty="0">
                <a:latin typeface="Bahnschrift SemiBold" pitchFamily="34" charset="0"/>
              </a:rPr>
              <a:t>радост“ </a:t>
            </a:r>
            <a:r>
              <a:rPr lang="sr-Cyrl-RS" sz="2000" dirty="0" smtClean="0">
                <a:latin typeface="Bahnschrift SemiBold" pitchFamily="34" charset="0"/>
              </a:rPr>
              <a:t>, </a:t>
            </a:r>
            <a:r>
              <a:rPr lang="sr-Cyrl-RS" sz="2000" dirty="0">
                <a:latin typeface="Bahnschrift SemiBold" pitchFamily="34" charset="0"/>
              </a:rPr>
              <a:t>због санације штете.</a:t>
            </a:r>
            <a:r>
              <a:rPr lang="en-US" sz="2000" dirty="0">
                <a:latin typeface="Bahnschrift SemiBold" pitchFamily="34" charset="0"/>
              </a:rPr>
              <a:t/>
            </a:r>
            <a:br>
              <a:rPr lang="en-US" sz="2000" dirty="0">
                <a:latin typeface="Bahnschrift SemiBold" pitchFamily="34" charset="0"/>
              </a:rPr>
            </a:br>
            <a:endParaRPr lang="en-US" sz="2000" dirty="0"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4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762000" y="1752600"/>
            <a:ext cx="7620000" cy="3733800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2000" dirty="0" smtClean="0">
                <a:latin typeface="Bahnschrift SemiBold" pitchFamily="34" charset="0"/>
              </a:rPr>
              <a:t>Неизвесност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dirty="0">
                <a:latin typeface="Bahnschrift SemiBold" pitchFamily="34" charset="0"/>
              </a:rPr>
              <a:t>Б</a:t>
            </a:r>
            <a:r>
              <a:rPr lang="sr-Cyrl-RS" sz="2000" dirty="0" smtClean="0">
                <a:latin typeface="Bahnschrift SemiBold" pitchFamily="34" charset="0"/>
              </a:rPr>
              <a:t>рзо </a:t>
            </a:r>
            <a:r>
              <a:rPr lang="sr-Cyrl-RS" sz="2000" dirty="0">
                <a:latin typeface="Bahnschrift SemiBold" pitchFamily="34" charset="0"/>
              </a:rPr>
              <a:t>реаговање и организација рада на нивоу </a:t>
            </a:r>
            <a:r>
              <a:rPr lang="sr-Cyrl-RS" sz="2000" dirty="0" smtClean="0">
                <a:latin typeface="Bahnschrift SemiBold" pitchFamily="34" charset="0"/>
              </a:rPr>
              <a:t>Установе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dirty="0" smtClean="0">
                <a:latin typeface="Bahnschrift SemiBold" pitchFamily="34" charset="0"/>
              </a:rPr>
              <a:t>укљученост </a:t>
            </a:r>
            <a:r>
              <a:rPr lang="sr-Cyrl-RS" sz="2000" dirty="0">
                <a:latin typeface="Bahnschrift SemiBold" pitchFamily="34" charset="0"/>
              </a:rPr>
              <a:t>свих структура запослених, васпитног особља, стручне </a:t>
            </a:r>
            <a:r>
              <a:rPr lang="sr-Cyrl-RS" sz="2000" dirty="0" smtClean="0">
                <a:latin typeface="Bahnschrift SemiBold" pitchFamily="34" charset="0"/>
              </a:rPr>
              <a:t>   службе</a:t>
            </a:r>
            <a:r>
              <a:rPr lang="sr-Cyrl-RS" sz="2000" dirty="0">
                <a:latin typeface="Bahnschrift SemiBold" pitchFamily="34" charset="0"/>
              </a:rPr>
              <a:t>, техничког особља,  у циљу  подршке добробити деце, породица и запослених , у новонасталим околностима.</a:t>
            </a:r>
            <a:r>
              <a:rPr lang="en-US" sz="2000" dirty="0">
                <a:latin typeface="Bahnschrift SemiBold" pitchFamily="34" charset="0"/>
              </a:rPr>
              <a:t/>
            </a:r>
            <a:br>
              <a:rPr lang="en-US" sz="2000" dirty="0">
                <a:latin typeface="Bahnschrift SemiBold" pitchFamily="34" charset="0"/>
              </a:rPr>
            </a:br>
            <a:endParaRPr lang="en-US" sz="2000" dirty="0">
              <a:latin typeface="Bahnschrift Semi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1600200"/>
            <a:ext cx="7543800" cy="1676400"/>
          </a:xfrm>
        </p:spPr>
        <p:txBody>
          <a:bodyPr>
            <a:noAutofit/>
          </a:bodyPr>
          <a:lstStyle/>
          <a:p>
            <a:pPr algn="ctr"/>
            <a:r>
              <a:rPr lang="sr-Cyrl-RS" sz="3200" spc="300" dirty="0" smtClean="0">
                <a:latin typeface="Bahnschrift SemiBold" pitchFamily="34" charset="0"/>
              </a:rPr>
              <a:t>ИЗАЗОВИ, НЕДОУМИЦЕ, СТРАХОВИ</a:t>
            </a:r>
            <a:r>
              <a:rPr lang="en-US" sz="4400" spc="300" dirty="0" smtClean="0">
                <a:latin typeface="Bahnschrift SemiBold" pitchFamily="34" charset="0"/>
              </a:rPr>
              <a:t/>
            </a:r>
            <a:br>
              <a:rPr lang="en-US" sz="4400" spc="300" dirty="0" smtClean="0">
                <a:latin typeface="Bahnschrift SemiBold" pitchFamily="34" charset="0"/>
              </a:rPr>
            </a:br>
            <a:r>
              <a:rPr lang="sr-Cyrl-RS" sz="4400" spc="300" dirty="0" smtClean="0">
                <a:latin typeface="Bahnschrift SemiBold" pitchFamily="34" charset="0"/>
              </a:rPr>
              <a:t> </a:t>
            </a:r>
            <a:r>
              <a:rPr lang="en-US" sz="4400" spc="300" dirty="0" smtClean="0">
                <a:latin typeface="Bahnschrift SemiBold" pitchFamily="34" charset="0"/>
              </a:rPr>
              <a:t/>
            </a:r>
            <a:br>
              <a:rPr lang="en-US" sz="4400" spc="300" dirty="0" smtClean="0">
                <a:latin typeface="Bahnschrift SemiBold" pitchFamily="34" charset="0"/>
              </a:rPr>
            </a:br>
            <a:endParaRPr lang="en-US" sz="4400" spc="300" dirty="0"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66800" y="2057400"/>
            <a:ext cx="7239000" cy="33528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sr-Cyrl-RS" dirty="0">
                <a:latin typeface="Bahnschrift SemiBold" pitchFamily="34" charset="0"/>
              </a:rPr>
              <a:t>Развијање </a:t>
            </a:r>
            <a:r>
              <a:rPr lang="sr-Cyrl-RS" dirty="0" smtClean="0">
                <a:latin typeface="Bahnschrift SemiBold" pitchFamily="34" charset="0"/>
              </a:rPr>
              <a:t>стратегија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Cyrl-RS" dirty="0" smtClean="0">
                <a:latin typeface="Bahnschrift SemiBold" pitchFamily="34" charset="0"/>
              </a:rPr>
              <a:t>Структуирање  </a:t>
            </a:r>
            <a:r>
              <a:rPr lang="sr-Cyrl-RS" dirty="0">
                <a:latin typeface="Bahnschrift SemiBold" pitchFamily="34" charset="0"/>
              </a:rPr>
              <a:t>простора за игру и </a:t>
            </a:r>
            <a:r>
              <a:rPr lang="sr-Cyrl-RS" dirty="0" smtClean="0">
                <a:latin typeface="Bahnschrift SemiBold" pitchFamily="34" charset="0"/>
              </a:rPr>
              <a:t>учење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Cyrl-RS" dirty="0" smtClean="0">
                <a:latin typeface="Bahnschrift SemiBold" pitchFamily="34" charset="0"/>
              </a:rPr>
              <a:t>Пружање  </a:t>
            </a:r>
            <a:r>
              <a:rPr lang="sr-Cyrl-RS" dirty="0">
                <a:latin typeface="Bahnschrift SemiBold" pitchFamily="34" charset="0"/>
              </a:rPr>
              <a:t>подршке деци , родитељима и међусобно</a:t>
            </a:r>
            <a:r>
              <a:rPr lang="sr-Cyrl-RS" dirty="0" smtClean="0">
                <a:latin typeface="Bahnschrift SemiBold" pitchFamily="34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Cyrl-RS" dirty="0" smtClean="0">
                <a:latin typeface="Bahnschrift SemiBold" pitchFamily="34" charset="0"/>
              </a:rPr>
              <a:t>Превазилажење </a:t>
            </a:r>
            <a:r>
              <a:rPr lang="sr-Cyrl-RS" dirty="0">
                <a:latin typeface="Bahnschrift SemiBold" pitchFamily="34" charset="0"/>
              </a:rPr>
              <a:t>предрасуда, грађење заједништва и повезивање</a:t>
            </a:r>
            <a:r>
              <a:rPr lang="en-US" dirty="0">
                <a:latin typeface="Bahnschrift SemiBold" pitchFamily="34" charset="0"/>
              </a:rPr>
              <a:t/>
            </a:r>
            <a:br>
              <a:rPr lang="en-US" dirty="0">
                <a:latin typeface="Bahnschrift SemiBold" pitchFamily="34" charset="0"/>
              </a:rPr>
            </a:b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533400"/>
            <a:ext cx="7543800" cy="1524000"/>
          </a:xfrm>
        </p:spPr>
        <p:txBody>
          <a:bodyPr/>
          <a:lstStyle/>
          <a:p>
            <a:pPr algn="ctr"/>
            <a:r>
              <a:rPr lang="sr-Cyrl-RS" sz="3200" spc="300" dirty="0" smtClean="0">
                <a:latin typeface="Bahnschrift SemiBold" pitchFamily="34" charset="0"/>
              </a:rPr>
              <a:t>ИЗАЗОВИ, НЕДОУМИЦЕ, СТРАХОВИ</a:t>
            </a:r>
            <a:endParaRPr lang="en-US" sz="3200" spc="300" dirty="0"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800100" y="4114800"/>
            <a:ext cx="7543800" cy="2590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r-Cyrl-RS" dirty="0">
                <a:latin typeface="Bahnschrift SemiBold" pitchFamily="34" charset="0"/>
              </a:rPr>
              <a:t>К</a:t>
            </a:r>
            <a:r>
              <a:rPr lang="sr-Cyrl-RS" dirty="0" smtClean="0">
                <a:latin typeface="Bahnschrift SemiBold" pitchFamily="34" charset="0"/>
              </a:rPr>
              <a:t>ратак </a:t>
            </a:r>
            <a:r>
              <a:rPr lang="sr-Cyrl-RS" dirty="0">
                <a:latin typeface="Bahnschrift SemiBold" pitchFamily="34" charset="0"/>
              </a:rPr>
              <a:t>период селидбе, велика количина намештаја и играчака, велики број долазеће деце, израда плана адаптације деце на нов простор, адаптирање простора (сале) у којем ће групе боравити</a:t>
            </a:r>
            <a:r>
              <a:rPr lang="sr-Cyrl-RS" dirty="0" smtClean="0">
                <a:latin typeface="Bahnschrift SemiBold" pitchFamily="34" charset="0"/>
              </a:rPr>
              <a:t>.</a:t>
            </a:r>
          </a:p>
          <a:p>
            <a:r>
              <a:rPr lang="sr-Cyrl-RS" dirty="0">
                <a:latin typeface="Bahnschrift SemiBold" pitchFamily="34" charset="0"/>
              </a:rPr>
              <a:t>Расподела група  - потребе породица (место становања деце, који простори су одговарајући за децу са потребном подршком) као и саме структуре група које ће боравити у једном простору. </a:t>
            </a:r>
            <a:endParaRPr lang="en-US" dirty="0">
              <a:latin typeface="Bahnschrift SemiBold" pitchFamily="34" charset="0"/>
            </a:endParaRPr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1500" y="406400"/>
            <a:ext cx="8001000" cy="3403600"/>
          </a:xfrm>
        </p:spPr>
        <p:txBody>
          <a:bodyPr>
            <a:noAutofit/>
          </a:bodyPr>
          <a:lstStyle/>
          <a:p>
            <a:pPr algn="r"/>
            <a:r>
              <a:rPr lang="sr-Cyrl-RS" sz="2400" dirty="0" smtClean="0">
                <a:latin typeface="Bahnschrift SemiBold" pitchFamily="34" charset="0"/>
              </a:rPr>
              <a:t/>
            </a:r>
            <a:br>
              <a:rPr lang="sr-Cyrl-RS" sz="2400" dirty="0" smtClean="0">
                <a:latin typeface="Bahnschrift SemiBold" pitchFamily="34" charset="0"/>
              </a:rPr>
            </a:br>
            <a:r>
              <a:rPr lang="sr-Cyrl-RS" sz="2400" dirty="0">
                <a:latin typeface="Bahnschrift SemiBold" pitchFamily="34" charset="0"/>
              </a:rPr>
              <a:t/>
            </a:r>
            <a:br>
              <a:rPr lang="sr-Cyrl-RS" sz="2400" dirty="0">
                <a:latin typeface="Bahnschrift SemiBold" pitchFamily="34" charset="0"/>
              </a:rPr>
            </a:br>
            <a:r>
              <a:rPr lang="sr-Cyrl-RS" sz="2400" dirty="0" smtClean="0">
                <a:latin typeface="Bahnschrift SemiBold" pitchFamily="34" charset="0"/>
              </a:rPr>
              <a:t/>
            </a:r>
            <a:br>
              <a:rPr lang="sr-Cyrl-RS" sz="2400" dirty="0" smtClean="0">
                <a:latin typeface="Bahnschrift SemiBold" pitchFamily="34" charset="0"/>
              </a:rPr>
            </a:br>
            <a:r>
              <a:rPr lang="sr-Cyrl-RS" sz="2400" dirty="0">
                <a:latin typeface="Bahnschrift SemiBold" pitchFamily="34" charset="0"/>
              </a:rPr>
              <a:t/>
            </a:r>
            <a:br>
              <a:rPr lang="sr-Cyrl-RS" sz="2400" dirty="0">
                <a:latin typeface="Bahnschrift SemiBold" pitchFamily="34" charset="0"/>
              </a:rPr>
            </a:br>
            <a:r>
              <a:rPr lang="sr-Cyrl-RS" sz="2400" dirty="0" smtClean="0">
                <a:latin typeface="Bahnschrift SemiBold" pitchFamily="34" charset="0"/>
              </a:rPr>
              <a:t/>
            </a:r>
            <a:br>
              <a:rPr lang="sr-Cyrl-RS" sz="2400" dirty="0" smtClean="0">
                <a:latin typeface="Bahnschrift SemiBold" pitchFamily="34" charset="0"/>
              </a:rPr>
            </a:br>
            <a:r>
              <a:rPr lang="sr-Cyrl-RS" sz="2400" dirty="0">
                <a:latin typeface="Bahnschrift SemiBold" pitchFamily="34" charset="0"/>
              </a:rPr>
              <a:t/>
            </a:r>
            <a:br>
              <a:rPr lang="sr-Cyrl-RS" sz="2400" dirty="0">
                <a:latin typeface="Bahnschrift SemiBold" pitchFamily="34" charset="0"/>
              </a:rPr>
            </a:br>
            <a:r>
              <a:rPr lang="sr-Cyrl-RS" sz="2400" dirty="0" smtClean="0">
                <a:latin typeface="Bahnschrift SemiBold" pitchFamily="34" charset="0"/>
              </a:rPr>
              <a:t/>
            </a:r>
            <a:br>
              <a:rPr lang="sr-Cyrl-RS" sz="2400" dirty="0" smtClean="0">
                <a:latin typeface="Bahnschrift SemiBold" pitchFamily="34" charset="0"/>
              </a:rPr>
            </a:br>
            <a:r>
              <a:rPr lang="sr-Cyrl-RS" sz="2400" dirty="0" smtClean="0">
                <a:latin typeface="Bahnschrift SemiBold" pitchFamily="34" charset="0"/>
              </a:rPr>
              <a:t/>
            </a:r>
            <a:br>
              <a:rPr lang="sr-Cyrl-RS" sz="2400" dirty="0" smtClean="0">
                <a:latin typeface="Bahnschrift SemiBold" pitchFamily="34" charset="0"/>
              </a:rPr>
            </a:br>
            <a:r>
              <a:rPr lang="sr-Cyrl-RS" sz="2400" dirty="0">
                <a:latin typeface="Bahnschrift SemiBold" pitchFamily="34" charset="0"/>
              </a:rPr>
              <a:t/>
            </a:r>
            <a:br>
              <a:rPr lang="sr-Cyrl-RS" sz="2400" dirty="0">
                <a:latin typeface="Bahnschrift SemiBold" pitchFamily="34" charset="0"/>
              </a:rPr>
            </a:br>
            <a:r>
              <a:rPr lang="sr-Cyrl-RS" sz="2400" dirty="0" smtClean="0">
                <a:latin typeface="Bahnschrift SemiBold" pitchFamily="34" charset="0"/>
              </a:rPr>
              <a:t/>
            </a:r>
            <a:br>
              <a:rPr lang="sr-Cyrl-RS" sz="2400" dirty="0" smtClean="0">
                <a:latin typeface="Bahnschrift SemiBold" pitchFamily="34" charset="0"/>
              </a:rPr>
            </a:br>
            <a:r>
              <a:rPr lang="sr-Cyrl-RS" sz="2400" dirty="0">
                <a:latin typeface="Bahnschrift SemiBold" pitchFamily="34" charset="0"/>
              </a:rPr>
              <a:t/>
            </a:r>
            <a:br>
              <a:rPr lang="sr-Cyrl-RS" sz="2400" dirty="0">
                <a:latin typeface="Bahnschrift SemiBold" pitchFamily="34" charset="0"/>
              </a:rPr>
            </a:br>
            <a:r>
              <a:rPr lang="sr-Cyrl-RS" sz="2400" dirty="0" smtClean="0">
                <a:latin typeface="Bahnschrift SemiBold" pitchFamily="34" charset="0"/>
              </a:rPr>
              <a:t>Вртић „Лептирић“  је </a:t>
            </a:r>
            <a:br>
              <a:rPr lang="sr-Cyrl-RS" sz="2400" dirty="0" smtClean="0">
                <a:latin typeface="Bahnschrift SemiBold" pitchFamily="34" charset="0"/>
              </a:rPr>
            </a:br>
            <a:r>
              <a:rPr lang="sr-Cyrl-RS" sz="2400" dirty="0" smtClean="0">
                <a:latin typeface="Bahnschrift SemiBold" pitchFamily="34" charset="0"/>
              </a:rPr>
              <a:t>од јануара 2023.</a:t>
            </a:r>
            <a:r>
              <a:rPr lang="sr-Cyrl-RS" sz="2400" cap="none" dirty="0" smtClean="0">
                <a:latin typeface="Bahnschrift SemiBold" pitchFamily="34" charset="0"/>
              </a:rPr>
              <a:t>године</a:t>
            </a:r>
            <a:r>
              <a:rPr lang="sr-Cyrl-RS" sz="2400" dirty="0" smtClean="0">
                <a:latin typeface="Bahnschrift SemiBold" pitchFamily="34" charset="0"/>
              </a:rPr>
              <a:t> расељен </a:t>
            </a:r>
            <a:r>
              <a:rPr lang="en-US" sz="2400" spc="300" dirty="0" smtClean="0">
                <a:latin typeface="Bahnschrift SemiBold" pitchFamily="34" charset="0"/>
              </a:rPr>
              <a:t/>
            </a:r>
            <a:br>
              <a:rPr lang="en-US" sz="2400" spc="300" dirty="0" smtClean="0">
                <a:latin typeface="Bahnschrift SemiBold" pitchFamily="34" charset="0"/>
              </a:rPr>
            </a:br>
            <a:endParaRPr lang="en-US" sz="2400" spc="300" dirty="0">
              <a:latin typeface="Bahnschrift Semi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685800"/>
            <a:ext cx="746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Cyrl-RS" sz="2800" spc="300" dirty="0">
                <a:latin typeface="Bahnschrift SemiBold" pitchFamily="34" charset="0"/>
              </a:rPr>
              <a:t>ИЗАЗОВИ, </a:t>
            </a:r>
            <a:endParaRPr lang="sr-Cyrl-RS" sz="2800" spc="300" dirty="0" smtClean="0">
              <a:latin typeface="Bahnschrift SemiBold" pitchFamily="34" charset="0"/>
            </a:endParaRPr>
          </a:p>
          <a:p>
            <a:pPr algn="r"/>
            <a:r>
              <a:rPr lang="sr-Cyrl-RS" sz="2800" spc="300" dirty="0" smtClean="0">
                <a:latin typeface="Bahnschrift SemiBold" pitchFamily="34" charset="0"/>
              </a:rPr>
              <a:t>НЕДОУМИЦЕ</a:t>
            </a:r>
            <a:r>
              <a:rPr lang="sr-Cyrl-RS" sz="2800" spc="300" dirty="0">
                <a:latin typeface="Bahnschrift SemiBold" pitchFamily="34" charset="0"/>
              </a:rPr>
              <a:t>, </a:t>
            </a:r>
            <a:endParaRPr lang="sr-Cyrl-RS" sz="2800" spc="300" dirty="0" smtClean="0">
              <a:latin typeface="Bahnschrift SemiBold" pitchFamily="34" charset="0"/>
            </a:endParaRPr>
          </a:p>
          <a:p>
            <a:pPr algn="r"/>
            <a:r>
              <a:rPr lang="sr-Cyrl-RS" sz="2800" spc="300" dirty="0" smtClean="0">
                <a:latin typeface="Bahnschrift SemiBold" pitchFamily="34" charset="0"/>
              </a:rPr>
              <a:t>СТРАХОВИ</a:t>
            </a:r>
          </a:p>
          <a:p>
            <a:pPr algn="r"/>
            <a:endParaRPr lang="sr-Cyrl-RS" sz="2800" spc="300" dirty="0">
              <a:latin typeface="Bahnschrift SemiBold" pitchFamily="34" charset="0"/>
            </a:endParaRPr>
          </a:p>
          <a:p>
            <a:pPr algn="r"/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2514600" cy="294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09600"/>
            <a:ext cx="2057400" cy="242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45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762000" y="3810000"/>
            <a:ext cx="7543800" cy="2895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sr-Cyrl-RS" dirty="0">
                <a:latin typeface="Bahnschrift SemiBold" pitchFamily="34" charset="0"/>
              </a:rPr>
              <a:t>У</a:t>
            </a:r>
            <a:r>
              <a:rPr lang="sr-Cyrl-RS" dirty="0" smtClean="0">
                <a:latin typeface="Bahnschrift SemiBold" pitchFamily="34" charset="0"/>
              </a:rPr>
              <a:t>кљученост </a:t>
            </a:r>
            <a:r>
              <a:rPr lang="sr-Cyrl-RS" dirty="0">
                <a:latin typeface="Bahnschrift SemiBold" pitchFamily="34" charset="0"/>
              </a:rPr>
              <a:t>родитеља приликом селидбе, ангажовање свих запослених и мимо радног времена,  помоћ породица запослених у том тренутку (паковања и превоз личним возилима). </a:t>
            </a:r>
            <a:endParaRPr lang="en-US" dirty="0">
              <a:latin typeface="Bahnschrift SemiBold" pitchFamily="34" charset="0"/>
            </a:endParaRPr>
          </a:p>
          <a:p>
            <a:pPr lvl="0"/>
            <a:r>
              <a:rPr lang="sr-Cyrl-RS" dirty="0">
                <a:latin typeface="Bahnschrift SemiBold" pitchFamily="34" charset="0"/>
              </a:rPr>
              <a:t>Незадовољство родитеља простором који се припремао за боравак деце (сала у вртићу „Лане“,неиспрвана врата, мали простор, магацински део...). Стратегија:  састанак са родитељима,  укључена техничка служба и простор  је већим делом прилагођен боравку деце. На овај начин још један изазов је превазиђен. </a:t>
            </a:r>
            <a:endParaRPr lang="en-US" dirty="0">
              <a:latin typeface="Bahnschrift SemiBold" pitchFamily="34" charset="0"/>
            </a:endParaRPr>
          </a:p>
          <a:p>
            <a:pPr lvl="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609600"/>
            <a:ext cx="7467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Cyrl-RS" sz="2800" spc="300" dirty="0">
                <a:latin typeface="Bahnschrift SemiBold" pitchFamily="34" charset="0"/>
              </a:rPr>
              <a:t>ИЗАЗОВИ, </a:t>
            </a:r>
            <a:endParaRPr lang="sr-Cyrl-RS" sz="2800" spc="300" dirty="0" smtClean="0">
              <a:latin typeface="Bahnschrift SemiBold" pitchFamily="34" charset="0"/>
            </a:endParaRPr>
          </a:p>
          <a:p>
            <a:pPr algn="r"/>
            <a:r>
              <a:rPr lang="sr-Cyrl-RS" sz="2800" spc="300" dirty="0" smtClean="0">
                <a:latin typeface="Bahnschrift SemiBold" pitchFamily="34" charset="0"/>
              </a:rPr>
              <a:t>НЕДОУМИЦЕ</a:t>
            </a:r>
            <a:r>
              <a:rPr lang="sr-Cyrl-RS" sz="2800" spc="300" dirty="0">
                <a:latin typeface="Bahnschrift SemiBold" pitchFamily="34" charset="0"/>
              </a:rPr>
              <a:t>, </a:t>
            </a:r>
            <a:endParaRPr lang="sr-Cyrl-RS" sz="2800" spc="300" dirty="0" smtClean="0">
              <a:latin typeface="Bahnschrift SemiBold" pitchFamily="34" charset="0"/>
            </a:endParaRPr>
          </a:p>
          <a:p>
            <a:pPr algn="r"/>
            <a:r>
              <a:rPr lang="sr-Cyrl-RS" sz="2800" spc="300" dirty="0" smtClean="0">
                <a:latin typeface="Bahnschrift SemiBold" pitchFamily="34" charset="0"/>
              </a:rPr>
              <a:t>СТРАХОВИ</a:t>
            </a:r>
          </a:p>
          <a:p>
            <a:pPr algn="ctr"/>
            <a:endParaRPr lang="sr-Cyrl-RS" sz="3200" spc="300" dirty="0" smtClean="0">
              <a:latin typeface="Bahnschrift SemiBold" pitchFamily="34" charset="0"/>
            </a:endParaRPr>
          </a:p>
          <a:p>
            <a:pPr algn="r"/>
            <a:r>
              <a:rPr lang="sr-Cyrl-RS" sz="2000" dirty="0">
                <a:latin typeface="Bahnschrift SemiBold" pitchFamily="34" charset="0"/>
              </a:rPr>
              <a:t>Вртић „Лептирић“  је </a:t>
            </a:r>
            <a:endParaRPr lang="sr-Cyrl-RS" sz="2000" dirty="0" smtClean="0">
              <a:latin typeface="Bahnschrift SemiBold" pitchFamily="34" charset="0"/>
            </a:endParaRPr>
          </a:p>
          <a:p>
            <a:pPr algn="r"/>
            <a:r>
              <a:rPr lang="sr-Cyrl-RS" sz="2000" dirty="0" smtClean="0">
                <a:latin typeface="Bahnschrift SemiBold" pitchFamily="34" charset="0"/>
              </a:rPr>
              <a:t>од </a:t>
            </a:r>
            <a:r>
              <a:rPr lang="sr-Cyrl-RS" sz="2000" dirty="0">
                <a:latin typeface="Bahnschrift SemiBold" pitchFamily="34" charset="0"/>
              </a:rPr>
              <a:t>јануара 2023.године расељен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364242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70504"/>
            <a:ext cx="3200400" cy="2133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2810933"/>
            <a:ext cx="838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1600" dirty="0">
                <a:solidFill>
                  <a:schemeClr val="tx2"/>
                </a:solidFill>
                <a:latin typeface="Bahnschrift SemiBold" pitchFamily="34" charset="0"/>
              </a:rPr>
              <a:t>У фебруару, 2024</a:t>
            </a:r>
            <a:r>
              <a:rPr lang="sr-Cyrl-RS" sz="1600" dirty="0" smtClean="0">
                <a:solidFill>
                  <a:schemeClr val="tx2"/>
                </a:solidFill>
                <a:latin typeface="Bahnschrift SemiBold" pitchFamily="34" charset="0"/>
              </a:rPr>
              <a:t>.  децу </a:t>
            </a:r>
            <a:r>
              <a:rPr lang="sr-Cyrl-RS" sz="1600" dirty="0">
                <a:solidFill>
                  <a:schemeClr val="tx2"/>
                </a:solidFill>
                <a:latin typeface="Bahnschrift SemiBold" pitchFamily="34" charset="0"/>
              </a:rPr>
              <a:t>и </a:t>
            </a:r>
            <a:r>
              <a:rPr lang="sr-Cyrl-RS" sz="1600" dirty="0" smtClean="0">
                <a:solidFill>
                  <a:schemeClr val="tx2"/>
                </a:solidFill>
                <a:latin typeface="Bahnschrift SemiBold" pitchFamily="34" charset="0"/>
              </a:rPr>
              <a:t>запослене задесила кризна ситуација </a:t>
            </a:r>
            <a:r>
              <a:rPr lang="sr-Cyrl-RS" sz="1600" dirty="0">
                <a:solidFill>
                  <a:schemeClr val="tx2"/>
                </a:solidFill>
                <a:latin typeface="Bahnschrift SemiBold" pitchFamily="34" charset="0"/>
              </a:rPr>
              <a:t>услед пожара у простору јаслица вртића „Црвенкапа </a:t>
            </a:r>
            <a:r>
              <a:rPr lang="sr-Cyrl-RS" sz="1600" dirty="0" smtClean="0">
                <a:solidFill>
                  <a:schemeClr val="tx2"/>
                </a:solidFill>
                <a:latin typeface="Bahnschrift SemiBold" pitchFamily="34" charset="0"/>
              </a:rPr>
              <a:t>„. </a:t>
            </a:r>
            <a:r>
              <a:rPr lang="sr-Cyrl-RS" sz="1600" dirty="0">
                <a:solidFill>
                  <a:schemeClr val="tx2"/>
                </a:solidFill>
                <a:latin typeface="Bahnschrift SemiBold" pitchFamily="34" charset="0"/>
              </a:rPr>
              <a:t>Ситуација је захтевала брзо реаговање. </a:t>
            </a:r>
            <a:endParaRPr lang="sr-Cyrl-RS" sz="1600" dirty="0" smtClean="0">
              <a:solidFill>
                <a:schemeClr val="tx2"/>
              </a:solidFill>
              <a:latin typeface="Bahnschrift SemiBold" pitchFamily="34" charset="0"/>
            </a:endParaRPr>
          </a:p>
          <a:p>
            <a:r>
              <a:rPr lang="sr-Cyrl-RS" sz="1600" dirty="0" smtClean="0">
                <a:solidFill>
                  <a:schemeClr val="tx2"/>
                </a:solidFill>
                <a:latin typeface="Bahnschrift SemiBold" pitchFamily="34" charset="0"/>
              </a:rPr>
              <a:t>У </a:t>
            </a:r>
            <a:r>
              <a:rPr lang="sr-Cyrl-RS" sz="1600" dirty="0">
                <a:solidFill>
                  <a:schemeClr val="tx2"/>
                </a:solidFill>
                <a:latin typeface="Bahnschrift SemiBold" pitchFamily="34" charset="0"/>
              </a:rPr>
              <a:t>року од 24 сата, деца и запослени из јаслица и вртића „ Црвенкапа“ и три групе вртића „ Лептирић“ су </a:t>
            </a:r>
            <a:r>
              <a:rPr lang="sr-Cyrl-RS" sz="1600" dirty="0" smtClean="0">
                <a:solidFill>
                  <a:schemeClr val="tx2"/>
                </a:solidFill>
                <a:latin typeface="Bahnschrift SemiBold" pitchFamily="34" charset="0"/>
              </a:rPr>
              <a:t>премештени </a:t>
            </a:r>
            <a:r>
              <a:rPr lang="sr-Cyrl-RS" sz="1600" dirty="0">
                <a:solidFill>
                  <a:schemeClr val="tx2"/>
                </a:solidFill>
                <a:latin typeface="Bahnschrift SemiBold" pitchFamily="34" charset="0"/>
              </a:rPr>
              <a:t>у вртиће „Лане“,“ Сунце“ „Бамби“ и „Наша радост“ </a:t>
            </a:r>
            <a:endParaRPr lang="sr-Cyrl-RS" sz="1600" dirty="0" smtClean="0">
              <a:solidFill>
                <a:schemeClr val="tx2"/>
              </a:solidFill>
              <a:latin typeface="Bahnschrift SemiBold" pitchFamily="34" charset="0"/>
            </a:endParaRPr>
          </a:p>
          <a:p>
            <a:endParaRPr lang="en-US" sz="1600" dirty="0">
              <a:solidFill>
                <a:schemeClr val="tx2"/>
              </a:solidFill>
              <a:latin typeface="Bahnschrift SemiBold" pitchFamily="34" charset="0"/>
            </a:endParaRPr>
          </a:p>
          <a:p>
            <a:r>
              <a:rPr lang="en-US" sz="1600" dirty="0" err="1">
                <a:solidFill>
                  <a:schemeClr val="tx2"/>
                </a:solidFill>
                <a:latin typeface="Bahnschrift SemiBold" pitchFamily="34" charset="0"/>
              </a:rPr>
              <a:t>Половином</a:t>
            </a:r>
            <a:r>
              <a:rPr lang="en-US" sz="1600" dirty="0">
                <a:solidFill>
                  <a:schemeClr val="tx2"/>
                </a:solidFill>
                <a:latin typeface="Bahnschrift Semi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Bahnschrift SemiBold" pitchFamily="34" charset="0"/>
              </a:rPr>
              <a:t>маја</a:t>
            </a:r>
            <a:r>
              <a:rPr lang="en-US" sz="1600" dirty="0">
                <a:solidFill>
                  <a:schemeClr val="tx2"/>
                </a:solidFill>
                <a:latin typeface="Bahnschrift SemiBold" pitchFamily="34" charset="0"/>
              </a:rPr>
              <a:t>,</a:t>
            </a:r>
            <a:r>
              <a:rPr lang="sr-Cyrl-RS" sz="1600" dirty="0">
                <a:solidFill>
                  <a:schemeClr val="tx2"/>
                </a:solidFill>
                <a:latin typeface="Bahnschrift SemiBold" pitchFamily="34" charset="0"/>
              </a:rPr>
              <a:t> део објекта „ Црвнкапа“ у коме се налази</a:t>
            </a:r>
            <a:r>
              <a:rPr lang="en-US" sz="1600" dirty="0">
                <a:solidFill>
                  <a:schemeClr val="tx2"/>
                </a:solidFill>
                <a:latin typeface="Bahnschrift SemiBold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Bahnschrift SemiBold" pitchFamily="34" charset="0"/>
              </a:rPr>
              <a:t>вртић</a:t>
            </a:r>
            <a:r>
              <a:rPr lang="en-US" sz="1600" dirty="0">
                <a:solidFill>
                  <a:schemeClr val="tx2"/>
                </a:solidFill>
                <a:latin typeface="Bahnschrift SemiBold" pitchFamily="34" charset="0"/>
              </a:rPr>
              <a:t> </a:t>
            </a:r>
            <a:r>
              <a:rPr lang="sr-Cyrl-RS" sz="1600" dirty="0">
                <a:solidFill>
                  <a:schemeClr val="tx2"/>
                </a:solidFill>
                <a:latin typeface="Bahnschrift SemiBold" pitchFamily="34" charset="0"/>
              </a:rPr>
              <a:t>, је оспособљен за боравак деце, док јаслени део још увек није </a:t>
            </a:r>
            <a:r>
              <a:rPr lang="sr-Cyrl-RS" sz="1600" dirty="0" smtClean="0">
                <a:solidFill>
                  <a:schemeClr val="tx2"/>
                </a:solidFill>
                <a:latin typeface="Bahnschrift SemiBold" pitchFamily="34" charset="0"/>
              </a:rPr>
              <a:t>реновиран,деца и запослени у јаслицама и даље бораве у другом вртићу. У простор вртића  </a:t>
            </a:r>
            <a:r>
              <a:rPr lang="sr-Cyrl-RS" sz="1600" dirty="0">
                <a:solidFill>
                  <a:schemeClr val="tx2"/>
                </a:solidFill>
                <a:latin typeface="Bahnschrift SemiBold" pitchFamily="34" charset="0"/>
              </a:rPr>
              <a:t>се </a:t>
            </a:r>
            <a:r>
              <a:rPr lang="en-US" sz="1600" dirty="0">
                <a:solidFill>
                  <a:schemeClr val="tx2"/>
                </a:solidFill>
                <a:latin typeface="Bahnschrift SemiBold" pitchFamily="34" charset="0"/>
              </a:rPr>
              <a:t>вратио већи број деце, укључујући две млађе </a:t>
            </a:r>
            <a:r>
              <a:rPr lang="sr-Cyrl-RS" sz="1600" dirty="0" smtClean="0">
                <a:solidFill>
                  <a:schemeClr val="tx2"/>
                </a:solidFill>
                <a:latin typeface="Bahnschrift SemiBold" pitchFamily="34" charset="0"/>
              </a:rPr>
              <a:t>вртићке </a:t>
            </a:r>
            <a:r>
              <a:rPr lang="en-US" sz="1600" dirty="0" smtClean="0">
                <a:solidFill>
                  <a:schemeClr val="tx2"/>
                </a:solidFill>
                <a:latin typeface="Bahnschrift SemiBold" pitchFamily="34" charset="0"/>
              </a:rPr>
              <a:t>групе,које </a:t>
            </a:r>
            <a:r>
              <a:rPr lang="en-US" sz="1600" dirty="0">
                <a:solidFill>
                  <a:schemeClr val="tx2"/>
                </a:solidFill>
                <a:latin typeface="Bahnschrift SemiBold" pitchFamily="34" charset="0"/>
              </a:rPr>
              <a:t>су боравиле у јаслицама  као и групе из вртића „ Лептирић“. </a:t>
            </a:r>
            <a:endParaRPr lang="sr-Cyrl-RS" sz="1600" dirty="0" smtClean="0">
              <a:solidFill>
                <a:schemeClr val="tx2"/>
              </a:solidFill>
              <a:latin typeface="Bahnschrift SemiBold" pitchFamily="34" charset="0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Bahnschrift SemiBold" pitchFamily="34" charset="0"/>
              </a:rPr>
              <a:t>То </a:t>
            </a:r>
            <a:r>
              <a:rPr lang="en-US" sz="1600" dirty="0">
                <a:solidFill>
                  <a:schemeClr val="tx2"/>
                </a:solidFill>
                <a:latin typeface="Bahnschrift SemiBold" pitchFamily="34" charset="0"/>
              </a:rPr>
              <a:t>је нови изазов за практичаре, да структуирају простор, формирају подстицајну средину за игру и учење , граде квалитетне односе.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2400" y="509208"/>
            <a:ext cx="4343400" cy="914400"/>
          </a:xfrm>
        </p:spPr>
        <p:txBody>
          <a:bodyPr>
            <a:normAutofit/>
          </a:bodyPr>
          <a:lstStyle/>
          <a:p>
            <a:pPr algn="ctr"/>
            <a:r>
              <a:rPr lang="sr-Cyrl-RS" sz="3200" spc="300" dirty="0" smtClean="0">
                <a:latin typeface="Bahnschrift SemiBold SemiConden" pitchFamily="34" charset="0"/>
              </a:rPr>
              <a:t>Кризна ситуација</a:t>
            </a:r>
            <a:endParaRPr lang="en-US" sz="3200" spc="300" dirty="0">
              <a:latin typeface="Bahnschrift SemiBold SemiConde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5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460</TotalTime>
  <Words>1864</Words>
  <Application>Microsoft Office PowerPoint</Application>
  <PresentationFormat>On-screen Show (4:3)</PresentationFormat>
  <Paragraphs>129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Bahnschrift SemiBold</vt:lpstr>
      <vt:lpstr>Bahnschrift SemiBold SemiConden</vt:lpstr>
      <vt:lpstr>Calibri</vt:lpstr>
      <vt:lpstr>Impact</vt:lpstr>
      <vt:lpstr>Times New Roman</vt:lpstr>
      <vt:lpstr>Verdana</vt:lpstr>
      <vt:lpstr>Wingdings</vt:lpstr>
      <vt:lpstr>NewsPrint</vt:lpstr>
      <vt:lpstr>  „ЗАЈЕДНИШТВО У КРИЗНИМ СИТУАЦИЈАМА“ </vt:lpstr>
      <vt:lpstr>PowerPoint Presentation</vt:lpstr>
      <vt:lpstr>         Реални програм се развија свакодневно, континуирано у складу са Основама програма предшколског васпитања и образовања   „Године узлета“ .  Реални контекст подразумева и ванредне ситуације  и кризне ситуације , о којима се мало говори.   </vt:lpstr>
      <vt:lpstr>     ВАНРЕДНЕ И КРИЗНЕ СИТУАЦИЈЕ     </vt:lpstr>
      <vt:lpstr>ИЗАЗОВИ, НЕДОУМИЦЕ, СТРАХОВИ   </vt:lpstr>
      <vt:lpstr>ИЗАЗОВИ, НЕДОУМИЦЕ, СТРАХОВИ</vt:lpstr>
      <vt:lpstr>           Вртић „Лептирић“  је  од јануара 2023.године расељен  </vt:lpstr>
      <vt:lpstr>PowerPoint Presentation</vt:lpstr>
      <vt:lpstr>Кризна ситуација</vt:lpstr>
      <vt:lpstr>         Првих 24 сата након пожара....  - Обилазак објекта, одмах по дојави - Окупљање запослених, подела задужења,  договор о начину   комуникације  са родитељима, смештању деце у друге  објекте - Комуникација са руководиоцима других вртића,разматрање смештајних капацитета у вртићима и договор о расподели деце и запослених у просторе - Комуникација са родитељима , размена важних  информација о догађају, новој локацији смештаја деце,  начину саопштавања деци о дешавању и припрема за боравак у новим просторима - Припрема простора за безбедан боравак деце - Договор о организацији рада у новонасталим околностима  </vt:lpstr>
      <vt:lpstr>Кораци</vt:lpstr>
      <vt:lpstr>Кораци</vt:lpstr>
      <vt:lpstr>СТРАТЕГИЈЕ </vt:lpstr>
      <vt:lpstr>СТРАТЕГИЈЕ </vt:lpstr>
      <vt:lpstr>ЕФЕКТИ </vt:lpstr>
      <vt:lpstr>ЕФЕКТИ </vt:lpstr>
      <vt:lpstr>PowerPoint Presentation</vt:lpstr>
      <vt:lpstr>PowerPoint Presentation</vt:lpstr>
      <vt:lpstr>Недоумице, страхови, ограничења при уласку у процес</vt:lpstr>
      <vt:lpstr>Један од наших састанака</vt:lpstr>
      <vt:lpstr>Мотив за одабир теме</vt:lpstr>
      <vt:lpstr>Реализација активности мешовита група  (млађи вртићки узраст и јасленци рођени у другој половини 2016.године)</vt:lpstr>
      <vt:lpstr>Осврт на процес </vt:lpstr>
      <vt:lpstr>PowerPoint Presentation</vt:lpstr>
      <vt:lpstr>Изненада , На срећу</vt:lpstr>
      <vt:lpstr>Осврт на процес</vt:lpstr>
      <vt:lpstr>PowerPoint Presentation</vt:lpstr>
      <vt:lpstr>Схватили смо колика је снага заједништва као ослонца и покретача превазилажења препрека са којима се суоачавају њени учесници.  Оснажени смо да изазове претворимо у прилике за разумевање, прихватање одговорности, промену перспективе и приоритета, грађење праксе и јачање сопствених капацитета и капацитета Установе за сналажење у непредвиђеним и кризним мситуацијама.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37</cp:revision>
  <dcterms:created xsi:type="dcterms:W3CDTF">2024-10-07T07:09:18Z</dcterms:created>
  <dcterms:modified xsi:type="dcterms:W3CDTF">2024-10-18T20:57:21Z</dcterms:modified>
</cp:coreProperties>
</file>